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8" r:id="rId2"/>
    <p:sldId id="266" r:id="rId3"/>
    <p:sldId id="267" r:id="rId4"/>
    <p:sldId id="264" r:id="rId5"/>
    <p:sldId id="308" r:id="rId6"/>
    <p:sldId id="320" r:id="rId7"/>
    <p:sldId id="309" r:id="rId8"/>
    <p:sldId id="310" r:id="rId9"/>
    <p:sldId id="311" r:id="rId10"/>
    <p:sldId id="272" r:id="rId11"/>
    <p:sldId id="273" r:id="rId12"/>
    <p:sldId id="327" r:id="rId13"/>
    <p:sldId id="281" r:id="rId14"/>
    <p:sldId id="282" r:id="rId15"/>
    <p:sldId id="284" r:id="rId16"/>
    <p:sldId id="285" r:id="rId17"/>
    <p:sldId id="286" r:id="rId18"/>
    <p:sldId id="287" r:id="rId19"/>
    <p:sldId id="288" r:id="rId20"/>
    <p:sldId id="289" r:id="rId21"/>
    <p:sldId id="290" r:id="rId22"/>
    <p:sldId id="291" r:id="rId23"/>
    <p:sldId id="293" r:id="rId24"/>
    <p:sldId id="294" r:id="rId25"/>
    <p:sldId id="297" r:id="rId26"/>
    <p:sldId id="307" r:id="rId27"/>
    <p:sldId id="300" r:id="rId28"/>
    <p:sldId id="303" r:id="rId29"/>
    <p:sldId id="333" r:id="rId30"/>
    <p:sldId id="305" r:id="rId31"/>
    <p:sldId id="306" r:id="rId32"/>
    <p:sldId id="312" r:id="rId33"/>
    <p:sldId id="318" r:id="rId34"/>
    <p:sldId id="317" r:id="rId35"/>
    <p:sldId id="330" r:id="rId36"/>
    <p:sldId id="313" r:id="rId37"/>
    <p:sldId id="314" r:id="rId38"/>
    <p:sldId id="319" r:id="rId3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3 İkizkenar Üçgen"/>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Başlık"/>
          <p:cNvSpPr>
            <a:spLocks noGrp="1"/>
          </p:cNvSpPr>
          <p:nvPr>
            <p:ph type="ctrTitle"/>
          </p:nvPr>
        </p:nvSpPr>
        <p:spPr>
          <a:xfrm>
            <a:off x="540544" y="776288"/>
            <a:ext cx="8062912" cy="1470025"/>
          </a:xfrm>
        </p:spPr>
        <p:txBody>
          <a:bodyPr anchor="b"/>
          <a:lstStyle>
            <a:lvl1pPr algn="r">
              <a:defRPr sz="4400"/>
            </a:lvl1pPr>
          </a:lstStyle>
          <a:p>
            <a:r>
              <a:rPr lang="tr-TR" smtClean="0"/>
              <a:t>Asıl başlık stili için tıklatın</a:t>
            </a:r>
            <a:endParaRPr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27 Veri Yer Tutucusu"/>
          <p:cNvSpPr>
            <a:spLocks noGrp="1"/>
          </p:cNvSpPr>
          <p:nvPr>
            <p:ph type="dt" sz="half" idx="10"/>
          </p:nvPr>
        </p:nvSpPr>
        <p:spPr>
          <a:xfrm>
            <a:off x="1371600" y="6011863"/>
            <a:ext cx="5791200" cy="365125"/>
          </a:xfrm>
        </p:spPr>
        <p:txBody>
          <a:bodyPr tIns="0" bIns="0" anchor="t"/>
          <a:lstStyle>
            <a:lvl1pPr algn="r">
              <a:defRPr sz="1000"/>
            </a:lvl1pPr>
          </a:lstStyle>
          <a:p>
            <a:pPr>
              <a:defRPr/>
            </a:pPr>
            <a:fld id="{AAC182DE-6429-4F23-87B8-40A65E7D457B}" type="datetimeFigureOut">
              <a:rPr lang="tr-TR"/>
              <a:pPr>
                <a:defRPr/>
              </a:pPr>
              <a:t>12.04.2017</a:t>
            </a:fld>
            <a:endParaRPr lang="tr-TR"/>
          </a:p>
        </p:txBody>
      </p:sp>
      <p:sp>
        <p:nvSpPr>
          <p:cNvPr id="6" name="16 Altbilgi Yer Tutucusu"/>
          <p:cNvSpPr>
            <a:spLocks noGrp="1"/>
          </p:cNvSpPr>
          <p:nvPr>
            <p:ph type="ftr" sz="quarter" idx="11"/>
          </p:nvPr>
        </p:nvSpPr>
        <p:spPr>
          <a:xfrm>
            <a:off x="1371600" y="5649913"/>
            <a:ext cx="5791200" cy="365125"/>
          </a:xfrm>
        </p:spPr>
        <p:txBody>
          <a:bodyPr tIns="0" bIns="0"/>
          <a:lstStyle>
            <a:lvl1pPr algn="r">
              <a:defRPr sz="1100"/>
            </a:lvl1pPr>
          </a:lstStyle>
          <a:p>
            <a:pPr>
              <a:defRPr/>
            </a:pPr>
            <a:endParaRPr lang="tr-TR"/>
          </a:p>
        </p:txBody>
      </p:sp>
      <p:sp>
        <p:nvSpPr>
          <p:cNvPr id="7" name="28 Slayt Numarası Yer Tutucusu"/>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B7D894A1-BABD-44FD-8F0B-0A801051F07E}"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8AF5C8CE-6062-4FE9-9378-A5E22CAFFA07}" type="datetimeFigureOut">
              <a:rPr lang="tr-TR"/>
              <a:pPr>
                <a:defRPr/>
              </a:pPr>
              <a:t>12.04.2017</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3C13F943-E764-4FD5-8993-1A4CBFF4D6BE}"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8E56557D-596D-4AB8-93BA-0A16063BE4F3}" type="datetimeFigureOut">
              <a:rPr lang="tr-TR"/>
              <a:pPr>
                <a:defRPr/>
              </a:pPr>
              <a:t>12.04.2017</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987B73BB-2163-46F7-AF18-AFFDF2694EEF}"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lang="tr-TR" smtClean="0"/>
              <a:t>Asıl başlık stili için tıklatın</a:t>
            </a:r>
            <a:endParaRPr lang="en-US"/>
          </a:p>
        </p:txBody>
      </p:sp>
      <p:sp>
        <p:nvSpPr>
          <p:cNvPr id="3" name="2 İçerik Yer Tutucusu"/>
          <p:cNvSpPr>
            <a:spLocks noGrp="1"/>
          </p:cNvSpPr>
          <p:nvPr>
            <p:ph idx="1"/>
          </p:nvPr>
        </p:nvSpPr>
        <p:spPr>
          <a:xfrm>
            <a:off x="457200" y="1882808"/>
            <a:ext cx="8229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a:xfrm>
            <a:off x="4791075" y="6480175"/>
            <a:ext cx="2133600" cy="301625"/>
          </a:xfrm>
        </p:spPr>
        <p:txBody>
          <a:bodyPr/>
          <a:lstStyle>
            <a:lvl1pPr>
              <a:defRPr/>
            </a:lvl1pPr>
          </a:lstStyle>
          <a:p>
            <a:pPr>
              <a:defRPr/>
            </a:pPr>
            <a:fld id="{2D6C5589-2974-4997-A613-A03F392C569D}" type="datetimeFigureOut">
              <a:rPr lang="tr-TR"/>
              <a:pPr>
                <a:defRPr/>
              </a:pPr>
              <a:t>12.04.2017</a:t>
            </a:fld>
            <a:endParaRPr lang="tr-TR"/>
          </a:p>
        </p:txBody>
      </p:sp>
      <p:sp>
        <p:nvSpPr>
          <p:cNvPr id="5" name="4 Altbilgi Yer Tutucusu"/>
          <p:cNvSpPr>
            <a:spLocks noGrp="1"/>
          </p:cNvSpPr>
          <p:nvPr>
            <p:ph type="ftr" sz="quarter" idx="11"/>
          </p:nvPr>
        </p:nvSpPr>
        <p:spPr>
          <a:xfrm>
            <a:off x="457200" y="6481763"/>
            <a:ext cx="4259263" cy="300037"/>
          </a:xfrm>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1BC5D45-F468-4FCF-98C5-96A70C1ABCBC}"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Dik Üçgen"/>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İkizkenar Üçgen"/>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5 Düz Bağlayıcı"/>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6 Düz Bağlayıcı"/>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lstStyle>
            <a:lvl1pPr marL="0" algn="l">
              <a:buNone/>
              <a:defRPr sz="3600" b="1" cap="none" baseline="0"/>
            </a:lvl1pPr>
          </a:lstStyle>
          <a:p>
            <a:r>
              <a:rPr lang="tr-TR" smtClean="0"/>
              <a:t>Asıl başlık stili için tıklatın</a:t>
            </a:r>
            <a:endParaRPr lang="en-US"/>
          </a:p>
        </p:txBody>
      </p:sp>
      <p:sp>
        <p:nvSpPr>
          <p:cNvPr id="3" name="2 Metin Yer Tutucusu"/>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3 Veri Yer Tutucusu"/>
          <p:cNvSpPr>
            <a:spLocks noGrp="1"/>
          </p:cNvSpPr>
          <p:nvPr>
            <p:ph type="dt" sz="half" idx="10"/>
          </p:nvPr>
        </p:nvSpPr>
        <p:spPr>
          <a:xfrm>
            <a:off x="6956425" y="6477000"/>
            <a:ext cx="2133600" cy="304800"/>
          </a:xfrm>
        </p:spPr>
        <p:txBody>
          <a:bodyPr/>
          <a:lstStyle>
            <a:lvl1pPr>
              <a:defRPr/>
            </a:lvl1pPr>
          </a:lstStyle>
          <a:p>
            <a:pPr>
              <a:defRPr/>
            </a:pPr>
            <a:fld id="{5C5C4D06-CE8B-427A-9805-6CF42AE2F605}" type="datetimeFigureOut">
              <a:rPr lang="tr-TR"/>
              <a:pPr>
                <a:defRPr/>
              </a:pPr>
              <a:t>12.04.2017</a:t>
            </a:fld>
            <a:endParaRPr lang="tr-TR"/>
          </a:p>
        </p:txBody>
      </p:sp>
      <p:sp>
        <p:nvSpPr>
          <p:cNvPr id="9" name="4 Altbilgi Yer Tutucusu"/>
          <p:cNvSpPr>
            <a:spLocks noGrp="1"/>
          </p:cNvSpPr>
          <p:nvPr>
            <p:ph type="ftr" sz="quarter" idx="11"/>
          </p:nvPr>
        </p:nvSpPr>
        <p:spPr>
          <a:xfrm>
            <a:off x="2619375" y="6481763"/>
            <a:ext cx="4260850" cy="300037"/>
          </a:xfrm>
        </p:spPr>
        <p:txBody>
          <a:bodyPr/>
          <a:lstStyle>
            <a:lvl1pPr>
              <a:defRPr/>
            </a:lvl1pPr>
          </a:lstStyle>
          <a:p>
            <a:pPr>
              <a:defRPr/>
            </a:pPr>
            <a:endParaRPr lang="tr-TR"/>
          </a:p>
        </p:txBody>
      </p:sp>
      <p:sp>
        <p:nvSpPr>
          <p:cNvPr id="10" name="5 Slayt Numarası Yer Tutucusu"/>
          <p:cNvSpPr>
            <a:spLocks noGrp="1"/>
          </p:cNvSpPr>
          <p:nvPr>
            <p:ph type="sldNum" sz="quarter" idx="12"/>
          </p:nvPr>
        </p:nvSpPr>
        <p:spPr>
          <a:xfrm>
            <a:off x="8450263" y="809625"/>
            <a:ext cx="503237" cy="300038"/>
          </a:xfrm>
        </p:spPr>
        <p:txBody>
          <a:bodyPr/>
          <a:lstStyle>
            <a:lvl1pPr>
              <a:defRPr/>
            </a:lvl1pPr>
          </a:lstStyle>
          <a:p>
            <a:pPr>
              <a:defRPr/>
            </a:pPr>
            <a:fld id="{04BEB16F-37B4-4548-95FA-F65BB19DE84C}"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lang="tr-TR" smtClean="0"/>
              <a:t>Asıl başlık stili için tıklatın</a:t>
            </a:r>
            <a:endParaRPr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FB571717-2AEF-45C0-9BF5-5E501680CD03}" type="datetimeFigureOut">
              <a:rPr lang="tr-TR"/>
              <a:pPr>
                <a:defRPr/>
              </a:pPr>
              <a:t>12.04.2017</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971D97C1-2973-4015-852A-F62EDA38EF44}"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tr-TR" smtClean="0"/>
              <a:t>Asıl başlık stili için tıklatın</a:t>
            </a:r>
            <a:endParaRPr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a:xfrm>
            <a:off x="4791075" y="6481763"/>
            <a:ext cx="2130425" cy="301625"/>
          </a:xfrm>
        </p:spPr>
        <p:txBody>
          <a:bodyPr/>
          <a:lstStyle>
            <a:lvl1pPr>
              <a:defRPr/>
            </a:lvl1pPr>
          </a:lstStyle>
          <a:p>
            <a:pPr>
              <a:defRPr/>
            </a:pPr>
            <a:fld id="{ECBF2AF4-AECC-427B-8B2E-E2F6F98ADDF9}" type="datetimeFigureOut">
              <a:rPr lang="tr-TR"/>
              <a:pPr>
                <a:defRPr/>
              </a:pPr>
              <a:t>12.04.2017</a:t>
            </a:fld>
            <a:endParaRPr lang="tr-TR"/>
          </a:p>
        </p:txBody>
      </p:sp>
      <p:sp>
        <p:nvSpPr>
          <p:cNvPr id="8" name="7 Altbilgi Yer Tutucusu"/>
          <p:cNvSpPr>
            <a:spLocks noGrp="1"/>
          </p:cNvSpPr>
          <p:nvPr>
            <p:ph type="ftr" sz="quarter" idx="11"/>
          </p:nvPr>
        </p:nvSpPr>
        <p:spPr>
          <a:xfrm>
            <a:off x="457200" y="6481763"/>
            <a:ext cx="4260850" cy="301625"/>
          </a:xfrm>
        </p:spPr>
        <p:txBody>
          <a:bodyPr/>
          <a:lstStyle>
            <a:lvl1pPr>
              <a:defRPr/>
            </a:lvl1pPr>
          </a:lstStyle>
          <a:p>
            <a:pPr>
              <a:defRPr/>
            </a:pPr>
            <a:endParaRPr lang="tr-TR"/>
          </a:p>
        </p:txBody>
      </p:sp>
      <p:sp>
        <p:nvSpPr>
          <p:cNvPr id="9" name="8 Slayt Numarası Yer Tutucusu"/>
          <p:cNvSpPr>
            <a:spLocks noGrp="1"/>
          </p:cNvSpPr>
          <p:nvPr>
            <p:ph type="sldNum" sz="quarter" idx="12"/>
          </p:nvPr>
        </p:nvSpPr>
        <p:spPr>
          <a:xfrm>
            <a:off x="7589838" y="6483350"/>
            <a:ext cx="503237" cy="301625"/>
          </a:xfrm>
        </p:spPr>
        <p:txBody>
          <a:bodyPr/>
          <a:lstStyle>
            <a:lvl1pPr algn="ctr">
              <a:defRPr/>
            </a:lvl1pPr>
          </a:lstStyle>
          <a:p>
            <a:pPr>
              <a:defRPr/>
            </a:pPr>
            <a:fld id="{1AB3D0AB-C686-4AB7-A46E-443B20151EF8}"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fld id="{11D20AD7-6998-454A-BD53-42B9EB27D612}" type="datetimeFigureOut">
              <a:rPr lang="tr-TR"/>
              <a:pPr>
                <a:defRPr/>
              </a:pPr>
              <a:t>12.04.2017</a:t>
            </a:fld>
            <a:endParaRPr lang="tr-TR"/>
          </a:p>
        </p:txBody>
      </p:sp>
      <p:sp>
        <p:nvSpPr>
          <p:cNvPr id="4" name="2 Altbilgi Yer Tutucusu"/>
          <p:cNvSpPr>
            <a:spLocks noGrp="1"/>
          </p:cNvSpPr>
          <p:nvPr>
            <p:ph type="ftr" sz="quarter" idx="11"/>
          </p:nvPr>
        </p:nvSpPr>
        <p:spPr/>
        <p:txBody>
          <a:bodyPr/>
          <a:lstStyle>
            <a:lvl1pPr>
              <a:defRPr/>
            </a:lvl1pPr>
          </a:lstStyle>
          <a:p>
            <a:pPr>
              <a:defRPr/>
            </a:pPr>
            <a:endParaRPr lang="tr-TR"/>
          </a:p>
        </p:txBody>
      </p:sp>
      <p:sp>
        <p:nvSpPr>
          <p:cNvPr id="5" name="22 Slayt Numarası Yer Tutucusu"/>
          <p:cNvSpPr>
            <a:spLocks noGrp="1"/>
          </p:cNvSpPr>
          <p:nvPr>
            <p:ph type="sldNum" sz="quarter" idx="12"/>
          </p:nvPr>
        </p:nvSpPr>
        <p:spPr/>
        <p:txBody>
          <a:bodyPr/>
          <a:lstStyle>
            <a:lvl1pPr>
              <a:defRPr/>
            </a:lvl1pPr>
          </a:lstStyle>
          <a:p>
            <a:pPr>
              <a:defRPr/>
            </a:pPr>
            <a:fld id="{899BD1CA-13FA-488E-956B-B9B4942A7FC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105791BA-E3B2-40CE-A607-86627264032D}" type="datetimeFigureOut">
              <a:rPr lang="tr-TR"/>
              <a:pPr>
                <a:defRPr/>
              </a:pPr>
              <a:t>12.04.2017</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2B284F70-1AC0-495A-BA0F-0E48D7BD11EA}"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a:xfrm>
            <a:off x="6278563" y="6556375"/>
            <a:ext cx="2133600" cy="301625"/>
          </a:xfrm>
        </p:spPr>
        <p:txBody>
          <a:bodyPr/>
          <a:lstStyle>
            <a:lvl1pPr>
              <a:defRPr sz="900"/>
            </a:lvl1pPr>
          </a:lstStyle>
          <a:p>
            <a:pPr>
              <a:defRPr/>
            </a:pPr>
            <a:fld id="{FB186F4A-22E7-4DDC-AFFE-C83F215B386A}" type="datetimeFigureOut">
              <a:rPr lang="tr-TR"/>
              <a:pPr>
                <a:defRPr/>
              </a:pPr>
              <a:t>12.04.2017</a:t>
            </a:fld>
            <a:endParaRPr lang="tr-TR"/>
          </a:p>
        </p:txBody>
      </p:sp>
      <p:sp>
        <p:nvSpPr>
          <p:cNvPr id="6" name="5 Altbilgi Yer Tutucusu"/>
          <p:cNvSpPr>
            <a:spLocks noGrp="1"/>
          </p:cNvSpPr>
          <p:nvPr>
            <p:ph type="ftr" sz="quarter" idx="11"/>
          </p:nvPr>
        </p:nvSpPr>
        <p:spPr>
          <a:xfrm>
            <a:off x="1135063" y="6556375"/>
            <a:ext cx="5143500" cy="301625"/>
          </a:xfrm>
        </p:spPr>
        <p:txBody>
          <a:bodyPr/>
          <a:lstStyle>
            <a:lvl1pPr>
              <a:defRPr sz="900"/>
            </a:lvl1pPr>
          </a:lstStyle>
          <a:p>
            <a:pPr>
              <a:defRPr/>
            </a:pPr>
            <a:endParaRPr lang="tr-TR"/>
          </a:p>
        </p:txBody>
      </p:sp>
      <p:sp>
        <p:nvSpPr>
          <p:cNvPr id="7" name="6 Slayt Numarası Yer Tutucusu"/>
          <p:cNvSpPr>
            <a:spLocks noGrp="1"/>
          </p:cNvSpPr>
          <p:nvPr>
            <p:ph type="sldNum" sz="quarter" idx="12"/>
          </p:nvPr>
        </p:nvSpPr>
        <p:spPr>
          <a:xfrm>
            <a:off x="8410575" y="6556375"/>
            <a:ext cx="503238" cy="301625"/>
          </a:xfrm>
        </p:spPr>
        <p:txBody>
          <a:bodyPr/>
          <a:lstStyle>
            <a:lvl1pPr>
              <a:defRPr sz="900"/>
            </a:lvl1pPr>
          </a:lstStyle>
          <a:p>
            <a:pPr>
              <a:defRPr/>
            </a:pPr>
            <a:fld id="{0CBD890C-EB5F-49BC-85C9-39D6977321C2}"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tr-TR" smtClean="0"/>
              <a:t>Asıl başlık stili için tıklatın</a:t>
            </a:r>
            <a:endParaRPr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4 Veri Yer Tutucusu"/>
          <p:cNvSpPr>
            <a:spLocks noGrp="1"/>
          </p:cNvSpPr>
          <p:nvPr>
            <p:ph type="dt" sz="half" idx="10"/>
          </p:nvPr>
        </p:nvSpPr>
        <p:spPr>
          <a:xfrm>
            <a:off x="6108700" y="6556375"/>
            <a:ext cx="2101850" cy="301625"/>
          </a:xfrm>
        </p:spPr>
        <p:txBody>
          <a:bodyPr/>
          <a:lstStyle>
            <a:lvl1pPr>
              <a:defRPr sz="900"/>
            </a:lvl1pPr>
          </a:lstStyle>
          <a:p>
            <a:pPr>
              <a:defRPr/>
            </a:pPr>
            <a:fld id="{EB254581-5271-466B-A7C2-7D415ED621AC}" type="datetimeFigureOut">
              <a:rPr lang="tr-TR"/>
              <a:pPr>
                <a:defRPr/>
              </a:pPr>
              <a:t>12.04.2017</a:t>
            </a:fld>
            <a:endParaRPr lang="tr-TR"/>
          </a:p>
        </p:txBody>
      </p:sp>
      <p:sp>
        <p:nvSpPr>
          <p:cNvPr id="6" name="5 Altbilgi Yer Tutucusu"/>
          <p:cNvSpPr>
            <a:spLocks noGrp="1"/>
          </p:cNvSpPr>
          <p:nvPr>
            <p:ph type="ftr" sz="quarter" idx="11"/>
          </p:nvPr>
        </p:nvSpPr>
        <p:spPr>
          <a:xfrm>
            <a:off x="1169988" y="6557963"/>
            <a:ext cx="4948237" cy="301625"/>
          </a:xfrm>
        </p:spPr>
        <p:txBody>
          <a:bodyPr/>
          <a:lstStyle>
            <a:lvl1pPr>
              <a:defRPr sz="900"/>
            </a:lvl1pPr>
          </a:lstStyle>
          <a:p>
            <a:pPr>
              <a:defRPr/>
            </a:pPr>
            <a:endParaRPr lang="tr-TR"/>
          </a:p>
        </p:txBody>
      </p:sp>
      <p:sp>
        <p:nvSpPr>
          <p:cNvPr id="7" name="6 Slayt Numarası Yer Tutucusu"/>
          <p:cNvSpPr>
            <a:spLocks noGrp="1"/>
          </p:cNvSpPr>
          <p:nvPr>
            <p:ph type="sldNum" sz="quarter" idx="12"/>
          </p:nvPr>
        </p:nvSpPr>
        <p:spPr>
          <a:xfrm>
            <a:off x="8216900" y="6556375"/>
            <a:ext cx="366713" cy="301625"/>
          </a:xfrm>
        </p:spPr>
        <p:txBody>
          <a:bodyPr/>
          <a:lstStyle>
            <a:lvl1pPr algn="ctr">
              <a:defRPr sz="900"/>
            </a:lvl1pPr>
          </a:lstStyle>
          <a:p>
            <a:pPr>
              <a:defRPr/>
            </a:pPr>
            <a:fld id="{CC14DDFA-B673-4478-B191-903C2BB2B55A}"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72A1FF"/>
            </a:gs>
            <a:gs pos="75000">
              <a:srgbClr val="626262"/>
            </a:gs>
            <a:gs pos="100000">
              <a:srgbClr val="8C8C8C"/>
            </a:gs>
          </a:gsLst>
          <a:lin ang="5400000"/>
        </a:gradFill>
        <a:effectLst/>
      </p:bgPr>
    </p:bg>
    <p:spTree>
      <p:nvGrpSpPr>
        <p:cNvPr id="1" name=""/>
        <p:cNvGrpSpPr/>
        <p:nvPr/>
      </p:nvGrpSpPr>
      <p:grpSpPr>
        <a:xfrm>
          <a:off x="0" y="0"/>
          <a:ext cx="0" cy="0"/>
          <a:chOff x="0" y="0"/>
          <a:chExt cx="0" cy="0"/>
        </a:xfrm>
      </p:grpSpPr>
      <p:sp>
        <p:nvSpPr>
          <p:cNvPr id="11" name="10 Dik Üçgen"/>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7 Düz Bağlayıcı"/>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8288"/>
            <a:ext cx="8229600" cy="1398587"/>
          </a:xfrm>
          <a:prstGeom prst="rect">
            <a:avLst/>
          </a:prstGeom>
        </p:spPr>
        <p:txBody>
          <a:bodyPr vert="horz" anchor="ctr">
            <a:normAutofit/>
          </a:bodyPr>
          <a:lstStyle/>
          <a:p>
            <a:r>
              <a:rPr lang="tr-TR" smtClean="0"/>
              <a:t>Asıl başlık stili için tıklatın</a:t>
            </a:r>
            <a:endParaRPr lang="en-US"/>
          </a:p>
        </p:txBody>
      </p:sp>
      <p:sp>
        <p:nvSpPr>
          <p:cNvPr id="1030" name="12 Metin Yer Tutucusu"/>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13 Veri Yer Tutucusu"/>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66E00D8E-9E50-4840-B529-0D948251DC90}" type="datetimeFigureOut">
              <a:rPr lang="tr-TR"/>
              <a:pPr>
                <a:defRPr/>
              </a:pPr>
              <a:t>12.04.2017</a:t>
            </a:fld>
            <a:endParaRPr lang="tr-TR"/>
          </a:p>
        </p:txBody>
      </p:sp>
      <p:sp>
        <p:nvSpPr>
          <p:cNvPr id="3" name="2 Altbilgi Yer Tutucusu"/>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tr-TR"/>
          </a:p>
        </p:txBody>
      </p:sp>
      <p:sp>
        <p:nvSpPr>
          <p:cNvPr id="23" name="22 Slayt Numarası Yer Tutucusu"/>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8140AB25-9F35-4FA3-9395-5DA94DA081B0}"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803" r:id="rId1"/>
    <p:sldLayoutId id="2147483804" r:id="rId2"/>
    <p:sldLayoutId id="2147483805" r:id="rId3"/>
    <p:sldLayoutId id="2147483798" r:id="rId4"/>
    <p:sldLayoutId id="2147483806" r:id="rId5"/>
    <p:sldLayoutId id="2147483799" r:id="rId6"/>
    <p:sldLayoutId id="2147483800" r:id="rId7"/>
    <p:sldLayoutId id="2147483807" r:id="rId8"/>
    <p:sldLayoutId id="2147483808" r:id="rId9"/>
    <p:sldLayoutId id="2147483801" r:id="rId10"/>
    <p:sldLayoutId id="2147483802"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932040" y="1412776"/>
            <a:ext cx="3960440" cy="5177730"/>
          </a:xfrm>
        </p:spPr>
        <p:txBody>
          <a:bodyPr>
            <a:normAutofit fontScale="90000"/>
          </a:bodyPr>
          <a:lstStyle/>
          <a:p>
            <a:pPr eaLnBrk="1" hangingPunct="1">
              <a:defRPr/>
            </a:pPr>
            <a:r>
              <a:rPr lang="tr-TR" b="1" dirty="0" smtClean="0"/>
              <a:t/>
            </a:r>
            <a:br>
              <a:rPr lang="tr-TR" b="1" dirty="0" smtClean="0"/>
            </a:br>
            <a:r>
              <a:rPr lang="tr-TR" b="1" dirty="0" smtClean="0"/>
              <a:t>TEMİZ ENERJİ DERSİ</a:t>
            </a:r>
            <a:r>
              <a:rPr lang="tr-TR" b="1" dirty="0"/>
              <a:t/>
            </a:r>
            <a:br>
              <a:rPr lang="tr-TR" b="1" dirty="0"/>
            </a:br>
            <a:r>
              <a:rPr lang="tr-TR" b="1" dirty="0" smtClean="0"/>
              <a:t/>
            </a:r>
            <a:br>
              <a:rPr lang="tr-TR" b="1" dirty="0" smtClean="0"/>
            </a:br>
            <a:r>
              <a:rPr lang="tr-TR" b="1" dirty="0"/>
              <a:t/>
            </a:r>
            <a:br>
              <a:rPr lang="tr-TR" b="1" dirty="0"/>
            </a:br>
            <a:r>
              <a:rPr lang="tr-TR" b="1" dirty="0" smtClean="0"/>
              <a:t>JEOTERMAL</a:t>
            </a:r>
            <a:br>
              <a:rPr lang="tr-TR" b="1" dirty="0" smtClean="0"/>
            </a:br>
            <a:r>
              <a:rPr lang="tr-TR" b="1" dirty="0" smtClean="0"/>
              <a:t>ENERJİ</a:t>
            </a:r>
            <a:r>
              <a:rPr lang="tr-TR" dirty="0" smtClean="0"/>
              <a:t/>
            </a:r>
            <a:br>
              <a:rPr lang="tr-TR" dirty="0" smtClean="0"/>
            </a:br>
            <a:endParaRPr lang="tr-TR" dirty="0"/>
          </a:p>
        </p:txBody>
      </p:sp>
      <p:pic>
        <p:nvPicPr>
          <p:cNvPr id="8195" name="3 İçerik Yer Tutucusu" descr="geysir_eth_zuerich.jpg"/>
          <p:cNvPicPr>
            <a:picLocks noGrp="1" noChangeAspect="1"/>
          </p:cNvPicPr>
          <p:nvPr>
            <p:ph idx="1"/>
          </p:nvPr>
        </p:nvPicPr>
        <p:blipFill>
          <a:blip r:embed="rId2" cstate="print"/>
          <a:srcRect/>
          <a:stretch>
            <a:fillRect/>
          </a:stretch>
        </p:blipFill>
        <p:spPr>
          <a:xfrm>
            <a:off x="0" y="0"/>
            <a:ext cx="5292725" cy="6858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484632" indent="0" eaLnBrk="1" fontAlgn="auto" hangingPunct="1">
              <a:spcAft>
                <a:spcPts val="0"/>
              </a:spcAft>
              <a:defRPr/>
            </a:pPr>
            <a:r>
              <a:rPr lang="tr-TR" dirty="0" smtClean="0">
                <a:solidFill>
                  <a:schemeClr val="accent1">
                    <a:tint val="83000"/>
                    <a:satMod val="150000"/>
                  </a:schemeClr>
                </a:solidFill>
              </a:rPr>
              <a:t>TÜRKİYE’DE JEOTERMAL YAPI</a:t>
            </a:r>
            <a:endParaRPr lang="tr-TR" dirty="0">
              <a:solidFill>
                <a:schemeClr val="accent1">
                  <a:tint val="83000"/>
                  <a:satMod val="150000"/>
                </a:schemeClr>
              </a:solidFill>
            </a:endParaRPr>
          </a:p>
        </p:txBody>
      </p:sp>
      <p:sp>
        <p:nvSpPr>
          <p:cNvPr id="27651" name="2 İçerik Yer Tutucusu"/>
          <p:cNvSpPr>
            <a:spLocks noGrp="1"/>
          </p:cNvSpPr>
          <p:nvPr>
            <p:ph idx="1"/>
          </p:nvPr>
        </p:nvSpPr>
        <p:spPr>
          <a:xfrm>
            <a:off x="468313" y="1989138"/>
            <a:ext cx="8229600" cy="4525962"/>
          </a:xfrm>
        </p:spPr>
        <p:txBody>
          <a:bodyPr/>
          <a:lstStyle/>
          <a:p>
            <a:pPr eaLnBrk="1" hangingPunct="1"/>
            <a:r>
              <a:rPr lang="tr-TR" altLang="tr-TR" dirty="0" smtClean="0"/>
              <a:t>Ülkemizde dünya standartlarına uygun olarak  </a:t>
            </a:r>
          </a:p>
          <a:p>
            <a:pPr eaLnBrk="1" hangingPunct="1"/>
            <a:r>
              <a:rPr lang="tr-TR" altLang="tr-TR" dirty="0" smtClean="0"/>
              <a:t>a) yüksek sıcaklıklı (&gt; 150 </a:t>
            </a:r>
            <a:r>
              <a:rPr lang="tr-TR" altLang="tr-TR" baseline="30000" dirty="0" err="1" smtClean="0"/>
              <a:t>o</a:t>
            </a:r>
            <a:r>
              <a:rPr lang="tr-TR" altLang="tr-TR" dirty="0" err="1" smtClean="0"/>
              <a:t>C</a:t>
            </a:r>
            <a:r>
              <a:rPr lang="tr-TR" altLang="tr-TR" dirty="0" smtClean="0"/>
              <a:t>),  </a:t>
            </a:r>
          </a:p>
          <a:p>
            <a:pPr eaLnBrk="1" hangingPunct="1"/>
            <a:r>
              <a:rPr lang="tr-TR" altLang="tr-TR" dirty="0" smtClean="0"/>
              <a:t>b) orta sıcaklıklı (150-70 </a:t>
            </a:r>
            <a:r>
              <a:rPr lang="tr-TR" altLang="tr-TR" baseline="30000" dirty="0" err="1" smtClean="0"/>
              <a:t>o</a:t>
            </a:r>
            <a:r>
              <a:rPr lang="tr-TR" altLang="tr-TR" dirty="0" err="1" smtClean="0"/>
              <a:t>C</a:t>
            </a:r>
            <a:r>
              <a:rPr lang="tr-TR" altLang="tr-TR" dirty="0" smtClean="0"/>
              <a:t>) ve  </a:t>
            </a:r>
          </a:p>
          <a:p>
            <a:pPr eaLnBrk="1" hangingPunct="1"/>
            <a:r>
              <a:rPr lang="tr-TR" altLang="tr-TR" dirty="0" smtClean="0"/>
              <a:t>c) düşük sıcaklıklı (&lt;70 </a:t>
            </a:r>
            <a:r>
              <a:rPr lang="tr-TR" altLang="tr-TR" baseline="30000" dirty="0" err="1" smtClean="0"/>
              <a:t>o</a:t>
            </a:r>
            <a:r>
              <a:rPr lang="tr-TR" altLang="tr-TR" dirty="0" err="1" smtClean="0"/>
              <a:t>C</a:t>
            </a:r>
            <a:r>
              <a:rPr lang="tr-TR" altLang="tr-TR" dirty="0" smtClean="0"/>
              <a:t>)  olmak üzere birçok saha bulunmaktadır.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8313" y="665163"/>
            <a:ext cx="8229600" cy="6192837"/>
          </a:xfrm>
        </p:spPr>
        <p:txBody>
          <a:bodyPr/>
          <a:lstStyle/>
          <a:p>
            <a:pPr eaLnBrk="1" hangingPunct="1"/>
            <a:r>
              <a:rPr lang="tr-TR" altLang="tr-TR" dirty="0" smtClean="0"/>
              <a:t>Türkiye'de 40</a:t>
            </a:r>
            <a:r>
              <a:rPr lang="tr-TR" altLang="tr-TR" baseline="30000" dirty="0" smtClean="0"/>
              <a:t>o</a:t>
            </a:r>
            <a:r>
              <a:rPr lang="tr-TR" altLang="tr-TR" dirty="0" smtClean="0"/>
              <a:t>C'nin üzerinde jeotermal akışkan içeren  140 adet jeotermal saha</a:t>
            </a:r>
          </a:p>
          <a:p>
            <a:pPr eaLnBrk="1" hangingPunct="1">
              <a:buFont typeface="Wingdings 2" pitchFamily="18" charset="2"/>
              <a:buNone/>
            </a:pPr>
            <a:r>
              <a:rPr lang="tr-TR" altLang="tr-TR" dirty="0" smtClean="0"/>
              <a:t>    bulunmaktadır. Bunlardan Aydın-Germencik (200-232</a:t>
            </a:r>
            <a:r>
              <a:rPr lang="tr-TR" altLang="tr-TR" baseline="30000" dirty="0" smtClean="0"/>
              <a:t>o</a:t>
            </a:r>
            <a:r>
              <a:rPr lang="tr-TR" altLang="tr-TR" dirty="0" smtClean="0"/>
              <a:t>C), Denizli-</a:t>
            </a:r>
            <a:r>
              <a:rPr lang="tr-TR" altLang="tr-TR" dirty="0" err="1" smtClean="0"/>
              <a:t>Kızıldere</a:t>
            </a:r>
            <a:r>
              <a:rPr lang="tr-TR" altLang="tr-TR" dirty="0" smtClean="0"/>
              <a:t> (200-212</a:t>
            </a:r>
            <a:r>
              <a:rPr lang="tr-TR" altLang="tr-TR" baseline="30000" dirty="0" smtClean="0"/>
              <a:t>o</a:t>
            </a:r>
            <a:r>
              <a:rPr lang="tr-TR" altLang="tr-TR" dirty="0" smtClean="0"/>
              <a:t>C), </a:t>
            </a:r>
          </a:p>
          <a:p>
            <a:pPr eaLnBrk="1" hangingPunct="1"/>
            <a:r>
              <a:rPr lang="tr-TR" altLang="tr-TR" dirty="0" smtClean="0"/>
              <a:t>Çanakkale-Tuzla (  173</a:t>
            </a:r>
            <a:r>
              <a:rPr lang="tr-TR" altLang="tr-TR" baseline="30000" dirty="0" smtClean="0"/>
              <a:t>o</a:t>
            </a:r>
            <a:r>
              <a:rPr lang="tr-TR" altLang="tr-TR" dirty="0" smtClean="0"/>
              <a:t>C), Aydın-Salavatlı  (171</a:t>
            </a:r>
            <a:r>
              <a:rPr lang="tr-TR" altLang="tr-TR" baseline="30000" dirty="0" smtClean="0"/>
              <a:t>o</a:t>
            </a:r>
            <a:r>
              <a:rPr lang="tr-TR" altLang="tr-TR" dirty="0" smtClean="0"/>
              <a:t>C) elektrik üretimine uygun, diğerleri ise merkezi ısıtmaya uygundur. </a:t>
            </a:r>
          </a:p>
          <a:p>
            <a:pPr eaLnBrk="1" hangingPunct="1"/>
            <a:r>
              <a:rPr lang="tr-TR" altLang="tr-TR" dirty="0" smtClean="0"/>
              <a:t>Aydın-Germencik sahasının 100 MW güç kapasitesi olduğu tahmin edilmiştir.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eaLnBrk="1" hangingPunct="1">
              <a:defRPr/>
            </a:pPr>
            <a:r>
              <a:rPr lang="tr-TR" sz="3200" dirty="0" smtClean="0"/>
              <a:t>Jeotermal Akışkanın Sıcaklığına Göre Kullanım Yeri (</a:t>
            </a:r>
            <a:r>
              <a:rPr lang="tr-TR" sz="3200" baseline="30000" dirty="0" err="1" smtClean="0"/>
              <a:t>o</a:t>
            </a:r>
            <a:r>
              <a:rPr lang="tr-TR" sz="3200" dirty="0" err="1" smtClean="0"/>
              <a:t>C</a:t>
            </a:r>
            <a:r>
              <a:rPr lang="tr-TR" sz="3200" dirty="0" smtClean="0"/>
              <a:t>)</a:t>
            </a:r>
            <a:endParaRPr lang="tr-TR" sz="3200" dirty="0"/>
          </a:p>
        </p:txBody>
      </p:sp>
      <p:sp>
        <p:nvSpPr>
          <p:cNvPr id="29699" name="2 İçerik Yer Tutucusu"/>
          <p:cNvSpPr>
            <a:spLocks noGrp="1"/>
          </p:cNvSpPr>
          <p:nvPr>
            <p:ph idx="1"/>
          </p:nvPr>
        </p:nvSpPr>
        <p:spPr>
          <a:xfrm>
            <a:off x="457200" y="1882775"/>
            <a:ext cx="8229600" cy="4572000"/>
          </a:xfrm>
        </p:spPr>
        <p:txBody>
          <a:bodyPr/>
          <a:lstStyle/>
          <a:p>
            <a:pPr eaLnBrk="1" hangingPunct="1"/>
            <a:r>
              <a:rPr lang="tr-TR" altLang="tr-TR" sz="2800" dirty="0" smtClean="0"/>
              <a:t>170- Hidrojen sülfit ile ağır su </a:t>
            </a:r>
            <a:r>
              <a:rPr lang="tr-TR" altLang="tr-TR" sz="2800" dirty="0" err="1" smtClean="0"/>
              <a:t>eldesi</a:t>
            </a:r>
            <a:r>
              <a:rPr lang="tr-TR" altLang="tr-TR" sz="2800" dirty="0" smtClean="0"/>
              <a:t> </a:t>
            </a:r>
          </a:p>
          <a:p>
            <a:pPr eaLnBrk="1" hangingPunct="1"/>
            <a:r>
              <a:rPr lang="tr-TR" altLang="tr-TR" sz="2800" dirty="0" smtClean="0"/>
              <a:t>160-Kereste kurutulması</a:t>
            </a:r>
          </a:p>
          <a:p>
            <a:pPr eaLnBrk="1" hangingPunct="1"/>
            <a:r>
              <a:rPr lang="tr-TR" altLang="tr-TR" sz="2800" dirty="0" smtClean="0"/>
              <a:t>130-Şeker endüstrisi,tuz </a:t>
            </a:r>
            <a:r>
              <a:rPr lang="tr-TR" altLang="tr-TR" sz="2800" dirty="0" err="1" smtClean="0"/>
              <a:t>eldesi</a:t>
            </a:r>
            <a:endParaRPr lang="tr-TR" altLang="tr-TR" sz="2800" dirty="0" smtClean="0"/>
          </a:p>
          <a:p>
            <a:pPr eaLnBrk="1" hangingPunct="1"/>
            <a:r>
              <a:rPr lang="tr-TR" altLang="tr-TR" sz="2800" dirty="0" smtClean="0"/>
              <a:t>110-Çimento kurutulması</a:t>
            </a:r>
          </a:p>
          <a:p>
            <a:pPr eaLnBrk="1" hangingPunct="1"/>
            <a:r>
              <a:rPr lang="tr-TR" altLang="tr-TR" sz="2800" dirty="0" smtClean="0"/>
              <a:t> 80- Ev ve sera ısıtılması</a:t>
            </a:r>
          </a:p>
          <a:p>
            <a:pPr eaLnBrk="1" hangingPunct="1"/>
            <a:r>
              <a:rPr lang="tr-TR" altLang="tr-TR" sz="2800" dirty="0" smtClean="0"/>
              <a:t> 70- Soğutma</a:t>
            </a:r>
          </a:p>
          <a:p>
            <a:pPr eaLnBrk="1" hangingPunct="1"/>
            <a:r>
              <a:rPr lang="tr-TR" altLang="tr-TR" sz="2800" dirty="0" smtClean="0"/>
              <a:t> 30- Fermantasyon,damıtma</a:t>
            </a:r>
          </a:p>
          <a:p>
            <a:pPr eaLnBrk="1" hangingPunct="1"/>
            <a:r>
              <a:rPr lang="tr-TR" altLang="tr-TR" sz="2800" dirty="0" smtClean="0"/>
              <a:t> 20- Balık çiftlikleri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484632" indent="0" eaLnBrk="1" fontAlgn="auto" hangingPunct="1">
              <a:spcAft>
                <a:spcPts val="0"/>
              </a:spcAft>
              <a:defRPr/>
            </a:pPr>
            <a:r>
              <a:rPr lang="tr-TR" sz="2800" b="1" dirty="0" smtClean="0">
                <a:solidFill>
                  <a:schemeClr val="accent1">
                    <a:tint val="83000"/>
                    <a:satMod val="150000"/>
                  </a:schemeClr>
                </a:solidFill>
              </a:rPr>
              <a:t>Türkiye’de Bulunan Jeotermal Kaynaklar ile Isıtılabilen Alanlar</a:t>
            </a:r>
            <a:endParaRPr lang="tr-TR" sz="2800" b="1" dirty="0">
              <a:solidFill>
                <a:schemeClr val="accent1">
                  <a:tint val="83000"/>
                  <a:satMod val="150000"/>
                </a:schemeClr>
              </a:solidFill>
            </a:endParaRPr>
          </a:p>
        </p:txBody>
      </p:sp>
      <p:pic>
        <p:nvPicPr>
          <p:cNvPr id="30723" name="3 İçerik Yer Tutucusu" descr="ggg.png"/>
          <p:cNvPicPr>
            <a:picLocks noGrp="1" noChangeAspect="1"/>
          </p:cNvPicPr>
          <p:nvPr>
            <p:ph idx="1"/>
          </p:nvPr>
        </p:nvPicPr>
        <p:blipFill>
          <a:blip r:embed="rId2" cstate="print"/>
          <a:srcRect/>
          <a:stretch>
            <a:fillRect/>
          </a:stretch>
        </p:blipFill>
        <p:spPr>
          <a:xfrm>
            <a:off x="539750" y="1628775"/>
            <a:ext cx="7993063" cy="46799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484632" indent="0" eaLnBrk="1" fontAlgn="auto" hangingPunct="1">
              <a:spcAft>
                <a:spcPts val="0"/>
              </a:spcAft>
              <a:defRPr/>
            </a:pPr>
            <a:r>
              <a:rPr lang="tr-TR" sz="2800" b="1" dirty="0" smtClean="0">
                <a:solidFill>
                  <a:schemeClr val="accent1">
                    <a:tint val="83000"/>
                    <a:satMod val="150000"/>
                  </a:schemeClr>
                </a:solidFill>
              </a:rPr>
              <a:t>Jeotermal </a:t>
            </a:r>
            <a:r>
              <a:rPr lang="tr-TR" sz="2800" b="1" dirty="0">
                <a:solidFill>
                  <a:schemeClr val="accent1">
                    <a:tint val="83000"/>
                    <a:satMod val="150000"/>
                  </a:schemeClr>
                </a:solidFill>
              </a:rPr>
              <a:t>P</a:t>
            </a:r>
            <a:r>
              <a:rPr lang="tr-TR" sz="2800" b="1" dirty="0" smtClean="0">
                <a:solidFill>
                  <a:schemeClr val="accent1">
                    <a:tint val="83000"/>
                    <a:satMod val="150000"/>
                  </a:schemeClr>
                </a:solidFill>
              </a:rPr>
              <a:t>otansiyelin Bölgelere Göre Dağılımı</a:t>
            </a:r>
            <a:endParaRPr lang="tr-TR" sz="2800" b="1" dirty="0">
              <a:solidFill>
                <a:schemeClr val="accent1">
                  <a:tint val="83000"/>
                  <a:satMod val="150000"/>
                </a:schemeClr>
              </a:solidFill>
            </a:endParaRPr>
          </a:p>
        </p:txBody>
      </p:sp>
      <p:pic>
        <p:nvPicPr>
          <p:cNvPr id="31747" name="3 İçerik Yer Tutucusu" descr="dfdf.png"/>
          <p:cNvPicPr>
            <a:picLocks noGrp="1" noChangeAspect="1"/>
          </p:cNvPicPr>
          <p:nvPr>
            <p:ph idx="1"/>
          </p:nvPr>
        </p:nvPicPr>
        <p:blipFill>
          <a:blip r:embed="rId2" cstate="print"/>
          <a:srcRect/>
          <a:stretch>
            <a:fillRect/>
          </a:stretch>
        </p:blipFill>
        <p:spPr>
          <a:xfrm>
            <a:off x="468313" y="1557338"/>
            <a:ext cx="8280400" cy="360045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484632" indent="0" eaLnBrk="1" fontAlgn="auto" hangingPunct="1">
              <a:spcAft>
                <a:spcPts val="0"/>
              </a:spcAft>
              <a:defRPr/>
            </a:pPr>
            <a:r>
              <a:rPr lang="tr-TR" sz="3600" b="1" dirty="0">
                <a:solidFill>
                  <a:schemeClr val="accent1">
                    <a:tint val="83000"/>
                    <a:satMod val="150000"/>
                  </a:schemeClr>
                </a:solidFill>
              </a:rPr>
              <a:t>TÜRKİYE’NİN TOPLAM JEOTERMAL ISI POTANSİYELİ</a:t>
            </a:r>
            <a:endParaRPr lang="tr-TR" sz="3600" dirty="0">
              <a:solidFill>
                <a:schemeClr val="accent1">
                  <a:tint val="83000"/>
                  <a:satMod val="150000"/>
                </a:schemeClr>
              </a:solidFill>
            </a:endParaRPr>
          </a:p>
        </p:txBody>
      </p:sp>
      <p:sp>
        <p:nvSpPr>
          <p:cNvPr id="32771" name="2 İçerik Yer Tutucusu"/>
          <p:cNvSpPr>
            <a:spLocks noGrp="1"/>
          </p:cNvSpPr>
          <p:nvPr>
            <p:ph idx="1"/>
          </p:nvPr>
        </p:nvSpPr>
        <p:spPr>
          <a:xfrm>
            <a:off x="457200" y="1882775"/>
            <a:ext cx="8229600" cy="4572000"/>
          </a:xfrm>
        </p:spPr>
        <p:txBody>
          <a:bodyPr/>
          <a:lstStyle/>
          <a:p>
            <a:pPr eaLnBrk="1" hangingPunct="1"/>
            <a:r>
              <a:rPr lang="tr-TR" altLang="tr-TR" b="1" dirty="0" smtClean="0"/>
              <a:t>  31500 </a:t>
            </a:r>
            <a:r>
              <a:rPr lang="tr-TR" altLang="tr-TR" b="1" dirty="0" err="1" smtClean="0"/>
              <a:t>MWe</a:t>
            </a:r>
            <a:endParaRPr lang="tr-TR" altLang="tr-TR" b="1" dirty="0" smtClean="0"/>
          </a:p>
          <a:p>
            <a:pPr eaLnBrk="1" hangingPunct="1"/>
            <a:r>
              <a:rPr lang="tr-TR" altLang="tr-TR" b="1" dirty="0" smtClean="0"/>
              <a:t>    5 Milyon Konut Isıtma Eşdeğeri veya 150 Bin dönüm sera ısıtması </a:t>
            </a:r>
          </a:p>
          <a:p>
            <a:pPr eaLnBrk="1" hangingPunct="1"/>
            <a:r>
              <a:rPr lang="tr-TR" altLang="tr-TR" b="1" dirty="0" smtClean="0"/>
              <a:t>    1 Milyonun üzerinde kaplıca yatak kapasitesi</a:t>
            </a:r>
          </a:p>
          <a:p>
            <a:pPr eaLnBrk="1" hangingPunct="1"/>
            <a:r>
              <a:rPr lang="tr-TR" altLang="tr-TR" b="1" dirty="0" smtClean="0"/>
              <a:t>   29000 USD/Yıl </a:t>
            </a:r>
            <a:r>
              <a:rPr lang="tr-TR" altLang="tr-TR" b="1" dirty="0" err="1" smtClean="0"/>
              <a:t>Fuel</a:t>
            </a:r>
            <a:r>
              <a:rPr lang="tr-TR" altLang="tr-TR" b="1" dirty="0" smtClean="0"/>
              <a:t>-</a:t>
            </a:r>
            <a:r>
              <a:rPr lang="tr-TR" altLang="tr-TR" b="1" dirty="0" err="1" smtClean="0"/>
              <a:t>Oil</a:t>
            </a:r>
            <a:r>
              <a:rPr lang="tr-TR" altLang="tr-TR" b="1" dirty="0" smtClean="0"/>
              <a:t> Eşdeğeri </a:t>
            </a:r>
          </a:p>
          <a:p>
            <a:pPr eaLnBrk="1" hangingPunct="1"/>
            <a:r>
              <a:rPr lang="tr-TR" altLang="tr-TR" b="1" dirty="0" smtClean="0"/>
              <a:t>    30000 m</a:t>
            </a:r>
            <a:r>
              <a:rPr lang="tr-TR" altLang="tr-TR" b="1" baseline="30000" dirty="0" smtClean="0"/>
              <a:t>3</a:t>
            </a:r>
            <a:r>
              <a:rPr lang="tr-TR" altLang="tr-TR" b="1" dirty="0" smtClean="0"/>
              <a:t>/yıl doğalgaz eşdeğeri</a:t>
            </a:r>
          </a:p>
          <a:p>
            <a:pPr eaLnBrk="1" hangingPunct="1"/>
            <a:endParaRPr lang="tr-TR" altLang="tr-T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350"/>
            <a:ext cx="8229600" cy="6337300"/>
          </a:xfrm>
        </p:spPr>
        <p:txBody>
          <a:bodyPr>
            <a:normAutofit fontScale="40000" lnSpcReduction="20000"/>
          </a:bodyPr>
          <a:lstStyle/>
          <a:p>
            <a:pPr marL="448056" indent="-384048" eaLnBrk="1" fontAlgn="auto" hangingPunct="1">
              <a:spcAft>
                <a:spcPts val="0"/>
              </a:spcAft>
              <a:buFont typeface="Wingdings 2"/>
              <a:buChar char=""/>
              <a:defRPr/>
            </a:pPr>
            <a:r>
              <a:rPr lang="tr-TR" sz="4500" b="1" dirty="0">
                <a:solidFill>
                  <a:srgbClr val="FF0000"/>
                </a:solidFill>
              </a:rPr>
              <a:t>TÜRKİYE’NİN TOPLAM JEOTERMAL ELEKTRİK </a:t>
            </a:r>
            <a:r>
              <a:rPr lang="tr-TR" sz="4500" b="1" dirty="0" smtClean="0">
                <a:solidFill>
                  <a:srgbClr val="FF0000"/>
                </a:solidFill>
              </a:rPr>
              <a:t>POTANSİYELİ</a:t>
            </a:r>
          </a:p>
          <a:p>
            <a:pPr marL="448056" indent="-384048" eaLnBrk="1" fontAlgn="auto" hangingPunct="1">
              <a:spcAft>
                <a:spcPts val="0"/>
              </a:spcAft>
              <a:buFont typeface="Wingdings 2"/>
              <a:buNone/>
              <a:defRPr/>
            </a:pPr>
            <a:r>
              <a:rPr lang="tr-TR" sz="4500" b="1" dirty="0" smtClean="0">
                <a:solidFill>
                  <a:schemeClr val="tx1">
                    <a:lumMod val="95000"/>
                    <a:lumOff val="5000"/>
                  </a:schemeClr>
                </a:solidFill>
              </a:rPr>
              <a:t>     - 16000 </a:t>
            </a:r>
            <a:r>
              <a:rPr lang="tr-TR" sz="4500" b="1" dirty="0" err="1" smtClean="0">
                <a:solidFill>
                  <a:schemeClr val="tx1">
                    <a:lumMod val="95000"/>
                    <a:lumOff val="5000"/>
                  </a:schemeClr>
                </a:solidFill>
              </a:rPr>
              <a:t>kWh</a:t>
            </a:r>
            <a:r>
              <a:rPr lang="tr-TR" sz="4500" b="1" dirty="0" smtClean="0">
                <a:solidFill>
                  <a:schemeClr val="tx1">
                    <a:lumMod val="95000"/>
                    <a:lumOff val="5000"/>
                  </a:schemeClr>
                </a:solidFill>
              </a:rPr>
              <a:t>/Yıl, </a:t>
            </a:r>
            <a:r>
              <a:rPr lang="tr-TR" sz="4500" b="1" dirty="0">
                <a:solidFill>
                  <a:schemeClr val="tx1">
                    <a:lumMod val="95000"/>
                    <a:lumOff val="5000"/>
                  </a:schemeClr>
                </a:solidFill>
              </a:rPr>
              <a:t>destekli hal (Avrupa Birliği'nin uyguladığı 15 </a:t>
            </a:r>
            <a:r>
              <a:rPr lang="tr-TR" sz="4500" b="1" dirty="0" err="1">
                <a:solidFill>
                  <a:schemeClr val="tx1">
                    <a:lumMod val="95000"/>
                    <a:lumOff val="5000"/>
                  </a:schemeClr>
                </a:solidFill>
              </a:rPr>
              <a:t>cent</a:t>
            </a:r>
            <a:r>
              <a:rPr lang="tr-TR" sz="4500" b="1" dirty="0">
                <a:solidFill>
                  <a:schemeClr val="tx1">
                    <a:lumMod val="95000"/>
                    <a:lumOff val="5000"/>
                  </a:schemeClr>
                </a:solidFill>
              </a:rPr>
              <a:t>/</a:t>
            </a:r>
            <a:r>
              <a:rPr lang="tr-TR" sz="4500" b="1" dirty="0" err="1">
                <a:solidFill>
                  <a:schemeClr val="tx1">
                    <a:lumMod val="95000"/>
                    <a:lumOff val="5000"/>
                  </a:schemeClr>
                </a:solidFill>
              </a:rPr>
              <a:t>kWh</a:t>
            </a:r>
            <a:r>
              <a:rPr lang="tr-TR" sz="4500" b="1" dirty="0">
                <a:solidFill>
                  <a:schemeClr val="tx1">
                    <a:lumMod val="95000"/>
                    <a:lumOff val="5000"/>
                  </a:schemeClr>
                </a:solidFill>
              </a:rPr>
              <a:t> alım haline göre)</a:t>
            </a:r>
          </a:p>
          <a:p>
            <a:pPr marL="448056" indent="-384048" eaLnBrk="1" fontAlgn="auto" hangingPunct="1">
              <a:spcAft>
                <a:spcPts val="0"/>
              </a:spcAft>
              <a:buFont typeface="Wingdings 2"/>
              <a:buChar char=""/>
              <a:defRPr/>
            </a:pPr>
            <a:r>
              <a:rPr lang="tr-TR" sz="4500" b="1" dirty="0">
                <a:solidFill>
                  <a:srgbClr val="FF0000"/>
                </a:solidFill>
              </a:rPr>
              <a:t>TÜRKİYE’NİN </a:t>
            </a:r>
            <a:r>
              <a:rPr lang="tr-TR" sz="4500" b="1" dirty="0" smtClean="0">
                <a:solidFill>
                  <a:srgbClr val="FF0000"/>
                </a:solidFill>
              </a:rPr>
              <a:t>2017 </a:t>
            </a:r>
            <a:r>
              <a:rPr lang="tr-TR" sz="4500" b="1" dirty="0">
                <a:solidFill>
                  <a:srgbClr val="FF0000"/>
                </a:solidFill>
              </a:rPr>
              <a:t>YILI JEOTERMAL ELEKTRİK ÜRETİM HEDEFİ</a:t>
            </a:r>
          </a:p>
          <a:p>
            <a:pPr marL="448056" indent="-384048" eaLnBrk="1" fontAlgn="auto" hangingPunct="1">
              <a:spcAft>
                <a:spcPts val="0"/>
              </a:spcAft>
              <a:buFont typeface="Wingdings 2"/>
              <a:buNone/>
              <a:defRPr/>
            </a:pPr>
            <a:r>
              <a:rPr lang="tr-TR" sz="4500" b="1" dirty="0" smtClean="0">
                <a:solidFill>
                  <a:schemeClr val="tx1">
                    <a:lumMod val="95000"/>
                    <a:lumOff val="5000"/>
                  </a:schemeClr>
                </a:solidFill>
              </a:rPr>
              <a:t>      - 6000 </a:t>
            </a:r>
            <a:r>
              <a:rPr lang="tr-TR" sz="4500" b="1" dirty="0" err="1" smtClean="0">
                <a:solidFill>
                  <a:schemeClr val="tx1">
                    <a:lumMod val="95000"/>
                    <a:lumOff val="5000"/>
                  </a:schemeClr>
                </a:solidFill>
              </a:rPr>
              <a:t>kWh</a:t>
            </a:r>
            <a:r>
              <a:rPr lang="tr-TR" sz="4500" b="1" dirty="0" smtClean="0">
                <a:solidFill>
                  <a:schemeClr val="tx1">
                    <a:lumMod val="95000"/>
                    <a:lumOff val="5000"/>
                  </a:schemeClr>
                </a:solidFill>
              </a:rPr>
              <a:t>/Yıl</a:t>
            </a:r>
          </a:p>
          <a:p>
            <a:pPr marL="448056" indent="-384048" eaLnBrk="1" fontAlgn="auto" hangingPunct="1">
              <a:spcAft>
                <a:spcPts val="0"/>
              </a:spcAft>
              <a:buFont typeface="Wingdings 2"/>
              <a:buNone/>
              <a:defRPr/>
            </a:pPr>
            <a:endParaRPr lang="tr-TR" sz="4500" b="1" dirty="0"/>
          </a:p>
          <a:p>
            <a:pPr marL="448056" indent="-384048" eaLnBrk="1" fontAlgn="auto" hangingPunct="1">
              <a:spcAft>
                <a:spcPts val="0"/>
              </a:spcAft>
              <a:buFont typeface="Wingdings 2"/>
              <a:buChar char=""/>
              <a:defRPr/>
            </a:pPr>
            <a:r>
              <a:rPr lang="tr-TR" sz="4500" b="1" dirty="0"/>
              <a:t>Dünyada jeotermal zenginliği ile yedinci sırada yer alan Türkiye, jeotermal potansiyeli ile toplam elektrik enerjisi ihtiyacının % 5’ine kadar, ısıtmada ısı enerjisi ihtiyacının %30’una kadar karşılayabilecek potansiyele sahiptir. Ancak bunların ağırlık ortalaması alındığında Türkiye enerji (elektrik + ısı enerjisi) ihtiyacının %14’ünü karşılamaya taliptir</a:t>
            </a:r>
            <a:r>
              <a:rPr lang="tr-TR" sz="4500" b="1" dirty="0" smtClean="0"/>
              <a:t>.</a:t>
            </a:r>
          </a:p>
          <a:p>
            <a:pPr marL="448056" indent="-384048" eaLnBrk="1" fontAlgn="auto" hangingPunct="1">
              <a:spcAft>
                <a:spcPts val="0"/>
              </a:spcAft>
              <a:buFont typeface="Wingdings 2"/>
              <a:buChar char=""/>
              <a:defRPr/>
            </a:pPr>
            <a:endParaRPr lang="tr-TR" sz="4500" b="1" dirty="0"/>
          </a:p>
          <a:p>
            <a:pPr marL="448056" indent="-384048" eaLnBrk="1" fontAlgn="auto" hangingPunct="1">
              <a:spcAft>
                <a:spcPts val="0"/>
              </a:spcAft>
              <a:buFont typeface="Wingdings 2"/>
              <a:buChar char=""/>
              <a:defRPr/>
            </a:pPr>
            <a:r>
              <a:rPr lang="tr-TR" sz="4500" b="1" dirty="0"/>
              <a:t>Toplam jeotermal potansiyelimizin </a:t>
            </a:r>
            <a:r>
              <a:rPr lang="tr-TR" sz="4500" b="1" dirty="0" smtClean="0"/>
              <a:t>elektrik </a:t>
            </a:r>
            <a:r>
              <a:rPr lang="tr-TR" sz="4500" b="1" dirty="0"/>
              <a:t>üretimi, şehir ısıtma, soğutma, sera ısıtma, termal tesis ısıtma, kaplıca kullanımı, kimyasal maddeler üretimi, sanayide kullanım </a:t>
            </a:r>
            <a:r>
              <a:rPr lang="tr-TR" sz="4500" b="1" dirty="0" smtClean="0"/>
              <a:t>vb. </a:t>
            </a:r>
            <a:r>
              <a:rPr lang="tr-TR" sz="4500" b="1" dirty="0"/>
              <a:t>uygulamalarda tam değerlendirilmesi ile sağlanacak hedef yıllık net </a:t>
            </a:r>
            <a:r>
              <a:rPr lang="tr-TR" sz="4500" b="1" dirty="0" smtClean="0"/>
              <a:t>yurt içi </a:t>
            </a:r>
            <a:r>
              <a:rPr lang="tr-TR" sz="4500" b="1" dirty="0"/>
              <a:t>katma değer 25 Milyar USD civarındadır</a:t>
            </a:r>
            <a:r>
              <a:rPr lang="tr-TR" sz="4500" b="1" dirty="0" smtClean="0"/>
              <a:t>.</a:t>
            </a:r>
          </a:p>
          <a:p>
            <a:pPr marL="448056" indent="-384048" eaLnBrk="1" fontAlgn="auto" hangingPunct="1">
              <a:spcAft>
                <a:spcPts val="0"/>
              </a:spcAft>
              <a:buFont typeface="Wingdings 2"/>
              <a:buChar char=""/>
              <a:defRPr/>
            </a:pPr>
            <a:endParaRPr lang="tr-TR" sz="4500" b="1" dirty="0"/>
          </a:p>
          <a:p>
            <a:pPr marL="448056" indent="-384048" eaLnBrk="1" fontAlgn="auto" hangingPunct="1">
              <a:spcAft>
                <a:spcPts val="0"/>
              </a:spcAft>
              <a:buFont typeface="Wingdings 2"/>
              <a:buChar char=""/>
              <a:defRPr/>
            </a:pPr>
            <a:r>
              <a:rPr lang="tr-TR" sz="4500" b="1" dirty="0" smtClean="0"/>
              <a:t>Türkiye </a:t>
            </a:r>
            <a:r>
              <a:rPr lang="tr-TR" sz="4500" b="1" dirty="0"/>
              <a:t>1995 yılında, jeotermal ısı ve kaplıca uygulamalarında dünyada </a:t>
            </a:r>
            <a:r>
              <a:rPr lang="tr-TR" sz="4500" b="1" dirty="0" smtClean="0"/>
              <a:t>11. sırada </a:t>
            </a:r>
            <a:r>
              <a:rPr lang="tr-TR" sz="4500" b="1" dirty="0"/>
              <a:t>iken, 2000 yılında </a:t>
            </a:r>
            <a:r>
              <a:rPr lang="tr-TR" sz="4500" b="1" dirty="0" smtClean="0"/>
              <a:t>5. sıraya </a:t>
            </a:r>
            <a:r>
              <a:rPr lang="tr-TR" sz="4500" b="1" dirty="0"/>
              <a:t>yükselmiş, 2005 yılında </a:t>
            </a:r>
            <a:r>
              <a:rPr lang="tr-TR" sz="4500" b="1" dirty="0" smtClean="0"/>
              <a:t>5nciliğini </a:t>
            </a:r>
            <a:r>
              <a:rPr lang="tr-TR" sz="4500" b="1" dirty="0"/>
              <a:t>sürdürmüştür</a:t>
            </a:r>
            <a:r>
              <a:rPr lang="tr-TR" sz="4500" b="1" dirty="0" smtClean="0"/>
              <a:t>.</a:t>
            </a:r>
            <a:r>
              <a:rPr lang="tr-TR" sz="4500" b="1" dirty="0"/>
              <a:t> </a:t>
            </a:r>
            <a:endParaRPr lang="tr-TR" sz="4500" b="1" dirty="0" smtClean="0"/>
          </a:p>
          <a:p>
            <a:pPr marL="448056" indent="-384048" eaLnBrk="1" fontAlgn="auto" hangingPunct="1">
              <a:spcAft>
                <a:spcPts val="0"/>
              </a:spcAft>
              <a:buFont typeface="Wingdings 2"/>
              <a:buChar char=""/>
              <a:defRPr/>
            </a:pPr>
            <a:endParaRPr lang="tr-TR" sz="4500" b="1" dirty="0"/>
          </a:p>
          <a:p>
            <a:pPr marL="448056" indent="-384048" eaLnBrk="1" fontAlgn="auto" hangingPunct="1">
              <a:spcAft>
                <a:spcPts val="0"/>
              </a:spcAft>
              <a:buFont typeface="Wingdings 2"/>
              <a:buChar char=""/>
              <a:defRPr/>
            </a:pPr>
            <a:r>
              <a:rPr lang="tr-TR" sz="4500" b="1" dirty="0"/>
              <a:t>Haziran 2007 itibariyle, jeotermal kaynak potansiyelimizin ancak % </a:t>
            </a:r>
            <a:r>
              <a:rPr lang="tr-TR" sz="4500" b="1" dirty="0" smtClean="0"/>
              <a:t>7’si </a:t>
            </a:r>
            <a:r>
              <a:rPr lang="tr-TR" sz="4500" b="1" dirty="0"/>
              <a:t>değerlendirilmektedir.</a:t>
            </a:r>
          </a:p>
          <a:p>
            <a:pPr marL="448056" indent="-384048" eaLnBrk="1" fontAlgn="auto" hangingPunct="1">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399032"/>
          </a:xfrm>
        </p:spPr>
        <p:txBody>
          <a:bodyPr/>
          <a:lstStyle/>
          <a:p>
            <a:pPr marL="484632" indent="0" eaLnBrk="1" fontAlgn="auto" hangingPunct="1">
              <a:spcAft>
                <a:spcPts val="0"/>
              </a:spcAft>
              <a:defRPr/>
            </a:pPr>
            <a:r>
              <a:rPr lang="tr-TR" sz="2400" b="1" dirty="0">
                <a:solidFill>
                  <a:srgbClr val="FF0000"/>
                </a:solidFill>
              </a:rPr>
              <a:t>UZUN MESAFELİ JEOTERMAL TAŞIMA VE SICAKLIK KAYBI</a:t>
            </a:r>
            <a:endParaRPr lang="tr-TR" sz="2400" dirty="0">
              <a:solidFill>
                <a:srgbClr val="FF0000"/>
              </a:solidFill>
            </a:endParaRPr>
          </a:p>
        </p:txBody>
      </p:sp>
      <p:sp>
        <p:nvSpPr>
          <p:cNvPr id="3" name="2 İçerik Yer Tutucusu"/>
          <p:cNvSpPr>
            <a:spLocks noGrp="1"/>
          </p:cNvSpPr>
          <p:nvPr>
            <p:ph idx="1"/>
          </p:nvPr>
        </p:nvSpPr>
        <p:spPr>
          <a:xfrm>
            <a:off x="457200" y="1125538"/>
            <a:ext cx="8229600" cy="5472112"/>
          </a:xfrm>
        </p:spPr>
        <p:txBody>
          <a:bodyPr>
            <a:normAutofit fontScale="55000" lnSpcReduction="20000"/>
          </a:bodyPr>
          <a:lstStyle/>
          <a:p>
            <a:pPr marL="448056" indent="-384048" eaLnBrk="1" fontAlgn="auto" hangingPunct="1">
              <a:spcAft>
                <a:spcPts val="0"/>
              </a:spcAft>
              <a:buFont typeface="Wingdings 2"/>
              <a:buChar char=""/>
              <a:defRPr/>
            </a:pPr>
            <a:r>
              <a:rPr lang="tr-TR" sz="3800" b="1" dirty="0"/>
              <a:t>Jeotermal merkezi ısıtma amaçlı jeotermal su taşıma hattı en uzun 61 km ile İzlanda’da yer almaktadır. Ayrıca, yine İzlanda’da 2 °</a:t>
            </a:r>
            <a:r>
              <a:rPr lang="tr-TR" sz="3800" b="1" dirty="0" err="1"/>
              <a:t>C’lik</a:t>
            </a:r>
            <a:r>
              <a:rPr lang="tr-TR" sz="3800" b="1" dirty="0"/>
              <a:t> sıcaklık kaybı ile 27 </a:t>
            </a:r>
            <a:r>
              <a:rPr lang="tr-TR" sz="3800" b="1" dirty="0" err="1"/>
              <a:t>km’lik</a:t>
            </a:r>
            <a:r>
              <a:rPr lang="tr-TR" sz="3800" b="1" dirty="0"/>
              <a:t> jeotermal su taşıması yapılmaktadır. Türkiye’de ise en uzun taşıma </a:t>
            </a:r>
            <a:r>
              <a:rPr lang="tr-TR" sz="3800" b="1" dirty="0" smtClean="0"/>
              <a:t>10km </a:t>
            </a:r>
            <a:r>
              <a:rPr lang="tr-TR" sz="3800" b="1" dirty="0"/>
              <a:t>- </a:t>
            </a:r>
            <a:r>
              <a:rPr lang="tr-TR" sz="3800" b="1" dirty="0" smtClean="0"/>
              <a:t>18km </a:t>
            </a:r>
            <a:r>
              <a:rPr lang="tr-TR" sz="3800" b="1" dirty="0"/>
              <a:t>ile Afyon ve Balıkesir’dedir. Sandıklı’daki jeotermal su taşıma hattındaki sıcaklık kaybı 2 °</a:t>
            </a:r>
            <a:r>
              <a:rPr lang="tr-TR" sz="3800" b="1" dirty="0" err="1"/>
              <a:t>C’dir</a:t>
            </a:r>
            <a:r>
              <a:rPr lang="tr-TR" sz="3800" b="1" dirty="0"/>
              <a:t>.</a:t>
            </a:r>
          </a:p>
          <a:p>
            <a:pPr marL="448056" indent="-384048" eaLnBrk="1" fontAlgn="auto" hangingPunct="1">
              <a:spcAft>
                <a:spcPts val="0"/>
              </a:spcAft>
              <a:buFont typeface="Wingdings 2"/>
              <a:buNone/>
              <a:defRPr/>
            </a:pPr>
            <a:r>
              <a:rPr lang="tr-TR" sz="3800" b="1" dirty="0"/>
              <a:t> </a:t>
            </a:r>
          </a:p>
          <a:p>
            <a:pPr marL="448056" indent="-384048" eaLnBrk="1" fontAlgn="auto" hangingPunct="1">
              <a:spcAft>
                <a:spcPts val="0"/>
              </a:spcAft>
              <a:buFont typeface="Wingdings 2"/>
              <a:buChar char=""/>
              <a:defRPr/>
            </a:pPr>
            <a:r>
              <a:rPr lang="tr-TR" sz="3800" b="1" u="sng" dirty="0">
                <a:solidFill>
                  <a:srgbClr val="FFC000"/>
                </a:solidFill>
              </a:rPr>
              <a:t>Uzun mesafeli jeotermal taşıma yatırımlarının ekonomisi çok dikkatlice incelenmelidir.</a:t>
            </a:r>
            <a:endParaRPr lang="tr-TR" sz="3800" b="1" dirty="0">
              <a:solidFill>
                <a:srgbClr val="FFC000"/>
              </a:solidFill>
            </a:endParaRPr>
          </a:p>
          <a:p>
            <a:pPr marL="448056" indent="-384048" eaLnBrk="1" fontAlgn="auto" hangingPunct="1">
              <a:spcAft>
                <a:spcPts val="0"/>
              </a:spcAft>
              <a:buFont typeface="Wingdings 2"/>
              <a:buNone/>
              <a:defRPr/>
            </a:pPr>
            <a:r>
              <a:rPr lang="tr-TR" sz="3800" b="1" dirty="0">
                <a:solidFill>
                  <a:srgbClr val="FFC000"/>
                </a:solidFill>
              </a:rPr>
              <a:t> </a:t>
            </a:r>
          </a:p>
          <a:p>
            <a:pPr marL="448056" indent="-384048" eaLnBrk="1" fontAlgn="auto" hangingPunct="1">
              <a:spcAft>
                <a:spcPts val="0"/>
              </a:spcAft>
              <a:buFont typeface="Wingdings 2"/>
              <a:buChar char=""/>
              <a:defRPr/>
            </a:pPr>
            <a:r>
              <a:rPr lang="tr-TR" sz="3800" b="1" dirty="0"/>
              <a:t>Eskiden </a:t>
            </a:r>
            <a:r>
              <a:rPr lang="tr-TR" sz="3800" b="1" dirty="0" smtClean="0"/>
              <a:t>Dünya’da </a:t>
            </a:r>
            <a:r>
              <a:rPr lang="tr-TR" sz="3800" b="1" dirty="0"/>
              <a:t>ve ülkemizde önemli bir sorun olan kabuklaşma (kireçlenme) ve korozyon (çürüme) gibi teknik sorunlar günümüzde artık tamamen çözülmüştür.</a:t>
            </a:r>
          </a:p>
          <a:p>
            <a:pPr marL="448056" indent="-384048" eaLnBrk="1" fontAlgn="auto" hangingPunct="1">
              <a:spcAft>
                <a:spcPts val="0"/>
              </a:spcAft>
              <a:buFont typeface="Wingdings 2"/>
              <a:buNone/>
              <a:defRPr/>
            </a:pPr>
            <a:r>
              <a:rPr lang="tr-TR" sz="3800" b="1" dirty="0"/>
              <a:t> </a:t>
            </a:r>
          </a:p>
          <a:p>
            <a:pPr marL="448056" indent="-384048" eaLnBrk="1" fontAlgn="auto" hangingPunct="1">
              <a:spcAft>
                <a:spcPts val="0"/>
              </a:spcAft>
              <a:buFont typeface="Wingdings 2"/>
              <a:buChar char=""/>
              <a:defRPr/>
            </a:pPr>
            <a:r>
              <a:rPr lang="tr-TR" sz="3800" b="1" dirty="0"/>
              <a:t>Bazı Jeotermal kaynaklarımızın yerleşim birimlerine uzaklığı ve küçük yerleşim birimleri olmaların nedeniyle 5 Milyon konut eşdeğeri ısı potansiyelinin yaklaşık 1 Milyon konutu bugünün teknik ve ekonomik şartlarına göre ısıtma amaçlı olarak değerlendirilebilecektir.</a:t>
            </a:r>
          </a:p>
          <a:p>
            <a:pPr marL="448056" indent="-384048" eaLnBrk="1" fontAlgn="auto" hangingPunct="1">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313"/>
            <a:ext cx="8229600" cy="5911850"/>
          </a:xfrm>
        </p:spPr>
        <p:txBody>
          <a:bodyPr>
            <a:normAutofit fontScale="77500" lnSpcReduction="20000"/>
          </a:bodyPr>
          <a:lstStyle/>
          <a:p>
            <a:pPr marL="448056" indent="-384048" eaLnBrk="1" fontAlgn="auto" hangingPunct="1">
              <a:spcAft>
                <a:spcPts val="0"/>
              </a:spcAft>
              <a:buFont typeface="Wingdings 2"/>
              <a:buChar char=""/>
              <a:defRPr/>
            </a:pPr>
            <a:endParaRPr lang="tr-TR" b="1" dirty="0" smtClean="0"/>
          </a:p>
          <a:p>
            <a:pPr>
              <a:defRPr/>
            </a:pPr>
            <a:r>
              <a:rPr lang="tr-TR" b="1" dirty="0" smtClean="0"/>
              <a:t>Jeotermal enerjinin elektrik enerjisi dışında kullanım alanları çok yaygın olup, enerji dönüşümündeki etkinliği, elektrik enerjisi üretiminden beş, altı kez daha fazladır.</a:t>
            </a:r>
          </a:p>
          <a:p>
            <a:pPr>
              <a:defRPr/>
            </a:pPr>
            <a:endParaRPr lang="tr-TR" b="1" dirty="0" smtClean="0"/>
          </a:p>
          <a:p>
            <a:pPr marL="448056" indent="-384048" eaLnBrk="1" fontAlgn="auto" hangingPunct="1">
              <a:spcAft>
                <a:spcPts val="0"/>
              </a:spcAft>
              <a:buFont typeface="Wingdings 2"/>
              <a:buChar char=""/>
              <a:defRPr/>
            </a:pPr>
            <a:r>
              <a:rPr lang="tr-TR" b="1" dirty="0" smtClean="0"/>
              <a:t>Jeotermal </a:t>
            </a:r>
            <a:r>
              <a:rPr lang="tr-TR" b="1" dirty="0"/>
              <a:t>sahalara yakın bölgelerde sera ısıtması, endüstriyel kullanım, kaplıca amaçlı kullanım, kimyasal madde üretimi, balık çiftlikleri  v.b. kullanımları uygulamak  mümkündür. Jeotermal Merkezi Isıtma/soğutmadan arta kalan potansiyelimiz ile de yukarıda adı geçen değerlendirmeleri gerçekleştirerek potansiyelimiz tam olarak değerlendirilebilecektir.</a:t>
            </a:r>
          </a:p>
          <a:p>
            <a:pPr marL="448056" indent="-384048" eaLnBrk="1" fontAlgn="auto" hangingPunct="1">
              <a:spcAft>
                <a:spcPts val="0"/>
              </a:spcAft>
              <a:buFont typeface="Wingdings 2"/>
              <a:buNone/>
              <a:defRPr/>
            </a:pPr>
            <a:r>
              <a:rPr lang="tr-TR" b="1" dirty="0"/>
              <a:t> </a:t>
            </a:r>
          </a:p>
          <a:p>
            <a:pPr marL="448056" indent="-384048" eaLnBrk="1" fontAlgn="auto" hangingPunct="1">
              <a:spcAft>
                <a:spcPts val="0"/>
              </a:spcAft>
              <a:buFont typeface="Wingdings 2"/>
              <a:buChar char=""/>
              <a:defRPr/>
            </a:pPr>
            <a:r>
              <a:rPr lang="tr-TR" b="1" dirty="0" smtClean="0"/>
              <a:t>Mavi </a:t>
            </a:r>
            <a:r>
              <a:rPr lang="tr-TR" b="1" dirty="0"/>
              <a:t>akımda </a:t>
            </a:r>
            <a:r>
              <a:rPr lang="tr-TR" b="1" dirty="0" smtClean="0"/>
              <a:t>16 Milyar </a:t>
            </a:r>
            <a:r>
              <a:rPr lang="tr-TR" b="1" dirty="0"/>
              <a:t>m</a:t>
            </a:r>
            <a:r>
              <a:rPr lang="tr-TR" b="1" baseline="30000" dirty="0"/>
              <a:t>3</a:t>
            </a:r>
            <a:r>
              <a:rPr lang="tr-TR" b="1" dirty="0"/>
              <a:t>/yıl doğalgaz teminine karşın jeotermal ısı  potansiyelimiz 30 Milyar m</a:t>
            </a:r>
            <a:r>
              <a:rPr lang="tr-TR" b="1" baseline="30000" dirty="0"/>
              <a:t>3</a:t>
            </a:r>
            <a:r>
              <a:rPr lang="tr-TR" b="1" dirty="0"/>
              <a:t>/yıl’dır.</a:t>
            </a:r>
          </a:p>
          <a:p>
            <a:pPr marL="448056" indent="-384048" eaLnBrk="1" fontAlgn="auto" hangingPunct="1">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8098"/>
          </a:xfrm>
        </p:spPr>
        <p:txBody>
          <a:bodyPr/>
          <a:lstStyle/>
          <a:p>
            <a:pPr marL="484632" indent="0" eaLnBrk="1" fontAlgn="auto" hangingPunct="1">
              <a:spcAft>
                <a:spcPts val="0"/>
              </a:spcAft>
              <a:defRPr/>
            </a:pPr>
            <a:r>
              <a:rPr lang="tr-TR" sz="3200" b="1" dirty="0">
                <a:solidFill>
                  <a:srgbClr val="FF0000"/>
                </a:solidFill>
              </a:rPr>
              <a:t>JEOTERMAL ENERJİ </a:t>
            </a:r>
            <a:r>
              <a:rPr lang="tr-TR" sz="3200" b="1" dirty="0" smtClean="0">
                <a:solidFill>
                  <a:srgbClr val="FF0000"/>
                </a:solidFill>
              </a:rPr>
              <a:t>UCUZDUR</a:t>
            </a:r>
            <a:endParaRPr lang="tr-TR" sz="3200" dirty="0">
              <a:solidFill>
                <a:srgbClr val="FF0000"/>
              </a:solidFill>
            </a:endParaRPr>
          </a:p>
        </p:txBody>
      </p:sp>
      <p:sp>
        <p:nvSpPr>
          <p:cNvPr id="3" name="2 İçerik Yer Tutucusu"/>
          <p:cNvSpPr>
            <a:spLocks noGrp="1"/>
          </p:cNvSpPr>
          <p:nvPr>
            <p:ph idx="1"/>
          </p:nvPr>
        </p:nvSpPr>
        <p:spPr>
          <a:xfrm>
            <a:off x="457200" y="1196975"/>
            <a:ext cx="8229600" cy="5256213"/>
          </a:xfrm>
        </p:spPr>
        <p:txBody>
          <a:bodyPr>
            <a:normAutofit fontScale="62500" lnSpcReduction="20000"/>
          </a:bodyPr>
          <a:lstStyle/>
          <a:p>
            <a:pPr marL="448056" indent="-384048" eaLnBrk="1" fontAlgn="auto" hangingPunct="1">
              <a:spcAft>
                <a:spcPts val="0"/>
              </a:spcAft>
              <a:buFont typeface="Wingdings 2"/>
              <a:buChar char=""/>
              <a:defRPr/>
            </a:pPr>
            <a:r>
              <a:rPr lang="tr-TR" b="1" dirty="0"/>
              <a:t> </a:t>
            </a:r>
            <a:r>
              <a:rPr lang="tr-TR" b="1" dirty="0" smtClean="0">
                <a:solidFill>
                  <a:srgbClr val="FFC000"/>
                </a:solidFill>
              </a:rPr>
              <a:t>DIŞA </a:t>
            </a:r>
            <a:r>
              <a:rPr lang="tr-TR" b="1" dirty="0">
                <a:solidFill>
                  <a:srgbClr val="FFC000"/>
                </a:solidFill>
              </a:rPr>
              <a:t>BAĞIMLILIĞI YOKTUR</a:t>
            </a:r>
            <a:r>
              <a:rPr lang="tr-TR" b="1" dirty="0" smtClean="0">
                <a:solidFill>
                  <a:srgbClr val="FFC000"/>
                </a:solidFill>
              </a:rPr>
              <a:t>.</a:t>
            </a:r>
            <a:r>
              <a:rPr lang="tr-TR" b="1" dirty="0">
                <a:solidFill>
                  <a:srgbClr val="FFC000"/>
                </a:solidFill>
              </a:rPr>
              <a:t> </a:t>
            </a:r>
          </a:p>
          <a:p>
            <a:pPr marL="448056" indent="-384048" eaLnBrk="1" fontAlgn="auto" hangingPunct="1">
              <a:spcAft>
                <a:spcPts val="0"/>
              </a:spcAft>
              <a:buFont typeface="Wingdings 2"/>
              <a:buChar char=""/>
              <a:defRPr/>
            </a:pPr>
            <a:r>
              <a:rPr lang="tr-TR" b="1" dirty="0">
                <a:solidFill>
                  <a:srgbClr val="FFC000"/>
                </a:solidFill>
              </a:rPr>
              <a:t> DÖVİZ TASARRUFU SAĞLAMAKTADIR</a:t>
            </a:r>
            <a:r>
              <a:rPr lang="tr-TR" b="1" dirty="0" smtClean="0">
                <a:solidFill>
                  <a:srgbClr val="FFC000"/>
                </a:solidFill>
              </a:rPr>
              <a:t>.</a:t>
            </a:r>
          </a:p>
          <a:p>
            <a:pPr marL="448056" indent="-384048" eaLnBrk="1" fontAlgn="auto" hangingPunct="1">
              <a:spcAft>
                <a:spcPts val="0"/>
              </a:spcAft>
              <a:buFont typeface="Wingdings 2"/>
              <a:buChar char=""/>
              <a:defRPr/>
            </a:pPr>
            <a:r>
              <a:rPr lang="tr-TR" b="1" dirty="0">
                <a:solidFill>
                  <a:srgbClr val="FFC000"/>
                </a:solidFill>
              </a:rPr>
              <a:t> ENTEGRE KULLANIM İMKANI VARDIR</a:t>
            </a:r>
            <a:r>
              <a:rPr lang="tr-TR" b="1" dirty="0" smtClean="0">
                <a:solidFill>
                  <a:srgbClr val="FFC000"/>
                </a:solidFill>
              </a:rPr>
              <a:t>.</a:t>
            </a:r>
          </a:p>
          <a:p>
            <a:pPr marL="448056" indent="-384048" eaLnBrk="1" fontAlgn="auto" hangingPunct="1">
              <a:spcAft>
                <a:spcPts val="0"/>
              </a:spcAft>
              <a:buFont typeface="Wingdings 2"/>
              <a:buChar char=""/>
              <a:defRPr/>
            </a:pPr>
            <a:r>
              <a:rPr lang="tr-TR" b="1" dirty="0">
                <a:solidFill>
                  <a:srgbClr val="FFC000"/>
                </a:solidFill>
              </a:rPr>
              <a:t> </a:t>
            </a:r>
            <a:r>
              <a:rPr lang="tr-TR" b="1" dirty="0" smtClean="0">
                <a:solidFill>
                  <a:srgbClr val="FFC000"/>
                </a:solidFill>
              </a:rPr>
              <a:t>JEOTERMAL </a:t>
            </a:r>
            <a:r>
              <a:rPr lang="tr-TR" b="1" dirty="0">
                <a:solidFill>
                  <a:srgbClr val="FFC000"/>
                </a:solidFill>
              </a:rPr>
              <a:t>ENERJİNİN SATIŞ FİYATININ BELİRLENMESİNDE ULUSLARARASI PİYASALARA BAĞLILIĞI YOKTUR.</a:t>
            </a:r>
          </a:p>
          <a:p>
            <a:pPr marL="448056" indent="-384048" eaLnBrk="1" fontAlgn="auto" hangingPunct="1">
              <a:spcAft>
                <a:spcPts val="0"/>
              </a:spcAft>
              <a:buFont typeface="Wingdings 2"/>
              <a:buNone/>
              <a:defRPr/>
            </a:pPr>
            <a:r>
              <a:rPr lang="tr-TR" b="1" dirty="0"/>
              <a:t> </a:t>
            </a:r>
          </a:p>
          <a:p>
            <a:pPr marL="448056" indent="-384048" eaLnBrk="1" fontAlgn="auto" hangingPunct="1">
              <a:spcAft>
                <a:spcPts val="0"/>
              </a:spcAft>
              <a:buFont typeface="Wingdings 2"/>
              <a:buChar char=""/>
              <a:defRPr/>
            </a:pPr>
            <a:r>
              <a:rPr lang="tr-TR" b="1" dirty="0"/>
              <a:t>Özellikle saklı maliyeti yüksek olan konvansiyonel enerji türleri ile karşılaştırıldığında en düşük maliyet seçeneğini sunar.</a:t>
            </a:r>
          </a:p>
          <a:p>
            <a:pPr marL="448056" indent="-384048" eaLnBrk="1" fontAlgn="auto" hangingPunct="1">
              <a:spcAft>
                <a:spcPts val="0"/>
              </a:spcAft>
              <a:buFont typeface="Wingdings 2"/>
              <a:buNone/>
              <a:defRPr/>
            </a:pPr>
            <a:r>
              <a:rPr lang="tr-TR" b="1" dirty="0"/>
              <a:t> </a:t>
            </a:r>
          </a:p>
          <a:p>
            <a:pPr marL="448056" indent="-384048" eaLnBrk="1" fontAlgn="auto" hangingPunct="1">
              <a:spcAft>
                <a:spcPts val="0"/>
              </a:spcAft>
              <a:buFont typeface="Wingdings 2"/>
              <a:buChar char=""/>
              <a:defRPr/>
            </a:pPr>
            <a:r>
              <a:rPr lang="tr-TR" b="1" dirty="0"/>
              <a:t>Jeotermal enerji kullanımı sayesinde yerli enerji üretimi artmakta ve enerji ihtiyacı kapatılabilmektedir</a:t>
            </a:r>
            <a:r>
              <a:rPr lang="tr-TR" b="1" dirty="0" smtClean="0"/>
              <a:t>.</a:t>
            </a:r>
          </a:p>
          <a:p>
            <a:pPr marL="448056" indent="-384048" eaLnBrk="1" fontAlgn="auto" hangingPunct="1">
              <a:spcAft>
                <a:spcPts val="0"/>
              </a:spcAft>
              <a:buFont typeface="Wingdings 2"/>
              <a:buChar char=""/>
              <a:defRPr/>
            </a:pPr>
            <a:endParaRPr lang="tr-TR" b="1" dirty="0"/>
          </a:p>
          <a:p>
            <a:pPr marL="448056" indent="-384048" eaLnBrk="1" fontAlgn="auto" hangingPunct="1">
              <a:spcAft>
                <a:spcPts val="0"/>
              </a:spcAft>
              <a:buFont typeface="Wingdings 2"/>
              <a:buChar char=""/>
              <a:defRPr/>
            </a:pPr>
            <a:r>
              <a:rPr lang="tr-TR" b="1" dirty="0"/>
              <a:t>Türkiye’de, jeotermal ısıtma sayesinde doğrudan ve dolaylı elektrik enerjisi ve ısı enerjisi tasarrufu sağlanmaktadır. Özellikle büyük enerji tüketimi ve az sayıda santral bulunan Batı Anadolu’da jeotermal ısıtma yapılarak, ısıtma için elektriğe olan talep azalacaktır. Ucuz jeotermal ısıtma ve soğutma sayesinde elektrik tasarrufu yapılıp ucuza ikame sağlanacaktır.</a:t>
            </a:r>
          </a:p>
          <a:p>
            <a:pPr marL="448056" indent="-384048" eaLnBrk="1" fontAlgn="auto" hangingPunct="1">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484632" indent="0" eaLnBrk="1" fontAlgn="auto" hangingPunct="1">
              <a:spcAft>
                <a:spcPts val="0"/>
              </a:spcAft>
              <a:defRPr/>
            </a:pPr>
            <a:r>
              <a:rPr lang="tr-TR" b="1" dirty="0">
                <a:solidFill>
                  <a:schemeClr val="accent1">
                    <a:tint val="83000"/>
                    <a:satMod val="150000"/>
                  </a:schemeClr>
                </a:solidFill>
              </a:rPr>
              <a:t>JEOTERMAL ENERJİ </a:t>
            </a:r>
            <a:r>
              <a:rPr lang="tr-TR" b="1" dirty="0" smtClean="0">
                <a:solidFill>
                  <a:schemeClr val="accent1">
                    <a:tint val="83000"/>
                    <a:satMod val="150000"/>
                  </a:schemeClr>
                </a:solidFill>
              </a:rPr>
              <a:t>TARİHÇESİ</a:t>
            </a:r>
            <a:endParaRPr lang="tr-TR" dirty="0">
              <a:solidFill>
                <a:schemeClr val="accent1">
                  <a:tint val="83000"/>
                  <a:satMod val="150000"/>
                </a:schemeClr>
              </a:solidFill>
            </a:endParaRPr>
          </a:p>
        </p:txBody>
      </p:sp>
      <p:pic>
        <p:nvPicPr>
          <p:cNvPr id="20483" name="5 İçerik Yer Tutucusu" descr="tablo.jpg"/>
          <p:cNvPicPr>
            <a:picLocks noGrp="1" noChangeAspect="1"/>
          </p:cNvPicPr>
          <p:nvPr>
            <p:ph idx="1"/>
          </p:nvPr>
        </p:nvPicPr>
        <p:blipFill>
          <a:blip r:embed="rId2" cstate="print"/>
          <a:srcRect/>
          <a:stretch>
            <a:fillRect/>
          </a:stretch>
        </p:blipFill>
        <p:spPr>
          <a:xfrm>
            <a:off x="250825" y="1484313"/>
            <a:ext cx="5991225" cy="4465637"/>
          </a:xfrm>
        </p:spPr>
      </p:pic>
      <p:sp>
        <p:nvSpPr>
          <p:cNvPr id="20484" name="6 Dikdörtgen"/>
          <p:cNvSpPr>
            <a:spLocks noChangeArrowheads="1"/>
          </p:cNvSpPr>
          <p:nvPr/>
        </p:nvSpPr>
        <p:spPr bwMode="auto">
          <a:xfrm>
            <a:off x="6300788" y="2349500"/>
            <a:ext cx="2663825" cy="1754188"/>
          </a:xfrm>
          <a:prstGeom prst="rect">
            <a:avLst/>
          </a:prstGeom>
          <a:noFill/>
          <a:ln w="9525">
            <a:noFill/>
            <a:miter lim="800000"/>
            <a:headEnd/>
            <a:tailEnd/>
          </a:ln>
        </p:spPr>
        <p:txBody>
          <a:bodyPr>
            <a:spAutoFit/>
          </a:bodyPr>
          <a:lstStyle/>
          <a:p>
            <a:r>
              <a:rPr lang="tr-TR" altLang="tr-TR">
                <a:latin typeface="Century Gothic" pitchFamily="34" charset="0"/>
              </a:rPr>
              <a:t>Bu tablo 1790 yılında  </a:t>
            </a:r>
          </a:p>
          <a:p>
            <a:r>
              <a:rPr lang="tr-TR" altLang="tr-TR">
                <a:latin typeface="Century Gothic" pitchFamily="34" charset="0"/>
              </a:rPr>
              <a:t>E. Dayes tarafından  </a:t>
            </a:r>
            <a:br>
              <a:rPr lang="tr-TR" altLang="tr-TR">
                <a:latin typeface="Century Gothic" pitchFamily="34" charset="0"/>
              </a:rPr>
            </a:br>
            <a:r>
              <a:rPr lang="tr-TR" altLang="tr-TR">
                <a:latin typeface="Century Gothic" pitchFamily="34" charset="0"/>
              </a:rPr>
              <a:t>yapılmıştır. </a:t>
            </a:r>
            <a:br>
              <a:rPr lang="tr-TR" altLang="tr-TR">
                <a:latin typeface="Century Gothic" pitchFamily="34" charset="0"/>
              </a:rPr>
            </a:br>
            <a:endParaRPr lang="tr-TR" altLang="tr-TR">
              <a:latin typeface="Century Gothic" pitchFamily="34" charset="0"/>
            </a:endParaRPr>
          </a:p>
          <a:p>
            <a:r>
              <a:rPr lang="tr-TR" altLang="tr-TR">
                <a:latin typeface="Century Gothic" pitchFamily="34" charset="0"/>
              </a:rPr>
              <a:t> "The Great Geyser" </a:t>
            </a:r>
            <a:br>
              <a:rPr lang="tr-TR" altLang="tr-TR">
                <a:latin typeface="Century Gothic" pitchFamily="34" charset="0"/>
              </a:rPr>
            </a:br>
            <a:r>
              <a:rPr lang="tr-TR" altLang="tr-TR">
                <a:latin typeface="Century Gothic" pitchFamily="34" charset="0"/>
              </a:rPr>
              <a:t>İzlanda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750" y="1052513"/>
            <a:ext cx="8229600" cy="4525962"/>
          </a:xfrm>
        </p:spPr>
        <p:txBody>
          <a:bodyPr>
            <a:normAutofit fontScale="62500" lnSpcReduction="20000"/>
          </a:bodyPr>
          <a:lstStyle/>
          <a:p>
            <a:pPr marL="448056" indent="-384048" eaLnBrk="1" fontAlgn="auto" hangingPunct="1">
              <a:spcAft>
                <a:spcPts val="0"/>
              </a:spcAft>
              <a:buFont typeface="Wingdings 2"/>
              <a:buChar char=""/>
              <a:defRPr/>
            </a:pPr>
            <a:r>
              <a:rPr lang="tr-TR" b="1" dirty="0" smtClean="0">
                <a:solidFill>
                  <a:srgbClr val="FF0000"/>
                </a:solidFill>
              </a:rPr>
              <a:t>JEOTERMALDE</a:t>
            </a:r>
            <a:endParaRPr lang="tr-TR" b="1" dirty="0">
              <a:solidFill>
                <a:srgbClr val="FF0000"/>
              </a:solidFill>
            </a:endParaRPr>
          </a:p>
          <a:p>
            <a:pPr marL="448056" indent="-384048" eaLnBrk="1" fontAlgn="auto" hangingPunct="1">
              <a:spcAft>
                <a:spcPts val="0"/>
              </a:spcAft>
              <a:buFont typeface="Wingdings 2"/>
              <a:buNone/>
              <a:defRPr/>
            </a:pPr>
            <a:r>
              <a:rPr lang="tr-TR" dirty="0"/>
              <a:t> </a:t>
            </a:r>
            <a:endParaRPr lang="tr-TR" b="1" dirty="0"/>
          </a:p>
          <a:p>
            <a:pPr marL="448056" indent="-384048" eaLnBrk="1" fontAlgn="auto" hangingPunct="1">
              <a:spcAft>
                <a:spcPts val="0"/>
              </a:spcAft>
              <a:buFont typeface="Wingdings 2"/>
              <a:buChar char=""/>
              <a:defRPr/>
            </a:pPr>
            <a:r>
              <a:rPr lang="tr-TR" b="1" dirty="0"/>
              <a:t>Jeotermal merkezi ısıtma sistemlerinin komple yatırımı kuyular, bina altı ekipman ve </a:t>
            </a:r>
            <a:r>
              <a:rPr lang="tr-TR" b="1" dirty="0" err="1"/>
              <a:t>eşanjörleri</a:t>
            </a:r>
            <a:r>
              <a:rPr lang="tr-TR" b="1" dirty="0"/>
              <a:t> ve bina içi bağlantıları dahil 100 m²’lik konut başına </a:t>
            </a:r>
            <a:r>
              <a:rPr lang="tr-TR" b="1" u="sng" dirty="0" smtClean="0">
                <a:solidFill>
                  <a:srgbClr val="FFC000"/>
                </a:solidFill>
              </a:rPr>
              <a:t>1500 </a:t>
            </a:r>
            <a:r>
              <a:rPr lang="tr-TR" b="1" u="sng" dirty="0">
                <a:solidFill>
                  <a:srgbClr val="FFC000"/>
                </a:solidFill>
              </a:rPr>
              <a:t>$ ile </a:t>
            </a:r>
            <a:r>
              <a:rPr lang="tr-TR" b="1" u="sng" dirty="0" smtClean="0">
                <a:solidFill>
                  <a:srgbClr val="FFC000"/>
                </a:solidFill>
              </a:rPr>
              <a:t>2500 </a:t>
            </a:r>
            <a:r>
              <a:rPr lang="tr-TR" b="1" u="sng" dirty="0">
                <a:solidFill>
                  <a:srgbClr val="FFC000"/>
                </a:solidFill>
              </a:rPr>
              <a:t>$</a:t>
            </a:r>
            <a:r>
              <a:rPr lang="tr-TR" b="1" dirty="0"/>
              <a:t> arasındadır. Kullanımda ise doğalgaza göre % </a:t>
            </a:r>
            <a:r>
              <a:rPr lang="tr-TR" b="1" dirty="0" smtClean="0"/>
              <a:t>55 </a:t>
            </a:r>
            <a:r>
              <a:rPr lang="tr-TR" b="1" dirty="0"/>
              <a:t>daha ucuzdur.</a:t>
            </a:r>
          </a:p>
          <a:p>
            <a:pPr marL="448056" indent="-384048" eaLnBrk="1" fontAlgn="auto" hangingPunct="1">
              <a:spcAft>
                <a:spcPts val="0"/>
              </a:spcAft>
              <a:buFont typeface="Wingdings 2"/>
              <a:buNone/>
              <a:defRPr/>
            </a:pPr>
            <a:r>
              <a:rPr lang="tr-TR" b="1" dirty="0"/>
              <a:t> </a:t>
            </a:r>
          </a:p>
          <a:p>
            <a:pPr marL="448056" indent="-384048" eaLnBrk="1" fontAlgn="auto" hangingPunct="1">
              <a:spcAft>
                <a:spcPts val="0"/>
              </a:spcAft>
              <a:buFont typeface="Wingdings 2"/>
              <a:buChar char=""/>
              <a:defRPr/>
            </a:pPr>
            <a:r>
              <a:rPr lang="tr-TR" b="1" dirty="0" smtClean="0">
                <a:solidFill>
                  <a:srgbClr val="FF0000"/>
                </a:solidFill>
              </a:rPr>
              <a:t>DOĞALGAZDA</a:t>
            </a:r>
            <a:endParaRPr lang="tr-TR" b="1" dirty="0">
              <a:solidFill>
                <a:srgbClr val="FF0000"/>
              </a:solidFill>
            </a:endParaRPr>
          </a:p>
          <a:p>
            <a:pPr marL="448056" indent="-384048" eaLnBrk="1" fontAlgn="auto" hangingPunct="1">
              <a:spcAft>
                <a:spcPts val="0"/>
              </a:spcAft>
              <a:buFont typeface="Wingdings 2"/>
              <a:buNone/>
              <a:defRPr/>
            </a:pPr>
            <a:r>
              <a:rPr lang="tr-TR" dirty="0"/>
              <a:t> </a:t>
            </a:r>
          </a:p>
          <a:p>
            <a:pPr marL="448056" indent="-384048" eaLnBrk="1" fontAlgn="auto" hangingPunct="1">
              <a:spcAft>
                <a:spcPts val="0"/>
              </a:spcAft>
              <a:buFont typeface="Wingdings 2"/>
              <a:buChar char=""/>
              <a:defRPr/>
            </a:pPr>
            <a:r>
              <a:rPr lang="tr-TR" b="1" dirty="0"/>
              <a:t>Rusya’dan gazın getirilmesi, şehirde gazın dağıtılması, vatandaşın onu alması ve evindeki tesisatı doğalgaza göre dönüşüm yapmasının global toplam yatırım tutarı milli ekonomi açısından konut başına </a:t>
            </a:r>
            <a:r>
              <a:rPr lang="tr-TR" b="1" u="sng" dirty="0" smtClean="0">
                <a:solidFill>
                  <a:srgbClr val="FFC000"/>
                </a:solidFill>
              </a:rPr>
              <a:t>3000 $ </a:t>
            </a:r>
            <a:r>
              <a:rPr lang="tr-TR" b="1" u="sng" dirty="0" smtClean="0">
                <a:solidFill>
                  <a:srgbClr val="FFC000"/>
                </a:solidFill>
              </a:rPr>
              <a:t>-3500 </a:t>
            </a:r>
            <a:r>
              <a:rPr lang="tr-TR" b="1" u="sng" dirty="0">
                <a:solidFill>
                  <a:srgbClr val="FFC000"/>
                </a:solidFill>
              </a:rPr>
              <a:t>$</a:t>
            </a:r>
            <a:r>
              <a:rPr lang="tr-TR" b="1" dirty="0"/>
              <a:t> civarında olmaktadır.</a:t>
            </a:r>
          </a:p>
          <a:p>
            <a:pPr marL="448056" indent="-384048" eaLnBrk="1" fontAlgn="auto" hangingPunct="1">
              <a:spcAft>
                <a:spcPts val="0"/>
              </a:spcAft>
              <a:buFont typeface="Wingdings 2"/>
              <a:buNone/>
              <a:defRPr/>
            </a:pPr>
            <a:r>
              <a:rPr lang="tr-TR" dirty="0"/>
              <a:t> </a:t>
            </a:r>
          </a:p>
          <a:p>
            <a:pPr marL="448056" indent="-384048" eaLnBrk="1" fontAlgn="auto" hangingPunct="1">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3375"/>
            <a:ext cx="8229600" cy="6335713"/>
          </a:xfrm>
        </p:spPr>
        <p:txBody>
          <a:bodyPr>
            <a:normAutofit fontScale="62500" lnSpcReduction="20000"/>
          </a:bodyPr>
          <a:lstStyle/>
          <a:p>
            <a:pPr marL="448056" indent="-384048" eaLnBrk="1" fontAlgn="auto" hangingPunct="1">
              <a:spcAft>
                <a:spcPts val="0"/>
              </a:spcAft>
              <a:buFont typeface="Wingdings 2"/>
              <a:buChar char=""/>
              <a:defRPr/>
            </a:pPr>
            <a:r>
              <a:rPr lang="tr-TR" b="1" u="sng" dirty="0">
                <a:solidFill>
                  <a:srgbClr val="FF0000"/>
                </a:solidFill>
              </a:rPr>
              <a:t>ÖRNEK;</a:t>
            </a:r>
            <a:endParaRPr lang="tr-TR" dirty="0">
              <a:solidFill>
                <a:srgbClr val="FF0000"/>
              </a:solidFill>
            </a:endParaRPr>
          </a:p>
          <a:p>
            <a:pPr marL="448056" indent="-384048" eaLnBrk="1" fontAlgn="auto" hangingPunct="1">
              <a:spcAft>
                <a:spcPts val="0"/>
              </a:spcAft>
              <a:buFont typeface="Wingdings 2"/>
              <a:buNone/>
              <a:defRPr/>
            </a:pPr>
            <a:r>
              <a:rPr lang="tr-TR" dirty="0"/>
              <a:t> </a:t>
            </a:r>
          </a:p>
          <a:p>
            <a:pPr marL="448056" indent="-384048" eaLnBrk="1" fontAlgn="auto" hangingPunct="1">
              <a:spcAft>
                <a:spcPts val="0"/>
              </a:spcAft>
              <a:buFont typeface="Wingdings 2"/>
              <a:buNone/>
              <a:defRPr/>
            </a:pPr>
            <a:r>
              <a:rPr lang="tr-TR" dirty="0"/>
              <a:t> </a:t>
            </a:r>
          </a:p>
          <a:p>
            <a:pPr marL="448056" indent="-384048" eaLnBrk="1" fontAlgn="auto" hangingPunct="1">
              <a:spcAft>
                <a:spcPts val="0"/>
              </a:spcAft>
              <a:buFont typeface="Wingdings 2"/>
              <a:buChar char=""/>
              <a:defRPr/>
            </a:pPr>
            <a:r>
              <a:rPr lang="tr-TR" b="1" dirty="0"/>
              <a:t>Şehir içi ana dağıtım hatları yapılmış (bina servis hattı hariç) 11 dairelik bir apartmanda doğalgaz dönüşümü için 100 </a:t>
            </a:r>
            <a:r>
              <a:rPr lang="tr-TR" b="1" dirty="0" smtClean="0"/>
              <a:t>m</a:t>
            </a:r>
            <a:r>
              <a:rPr lang="tr-TR" b="1" baseline="30000" dirty="0" smtClean="0"/>
              <a:t>2 </a:t>
            </a:r>
            <a:r>
              <a:rPr lang="tr-TR" b="1" baseline="30000" dirty="0"/>
              <a:t> </a:t>
            </a:r>
            <a:r>
              <a:rPr lang="tr-TR" b="1" dirty="0"/>
              <a:t>daire başına konut sahiplerinin yapacağı yatırım tutarı;</a:t>
            </a:r>
          </a:p>
          <a:p>
            <a:pPr marL="448056" indent="-384048" eaLnBrk="1" fontAlgn="auto" hangingPunct="1">
              <a:spcAft>
                <a:spcPts val="0"/>
              </a:spcAft>
              <a:buFont typeface="Wingdings 2"/>
              <a:buNone/>
              <a:defRPr/>
            </a:pPr>
            <a:r>
              <a:rPr lang="tr-TR" b="1" dirty="0"/>
              <a:t> </a:t>
            </a:r>
          </a:p>
          <a:p>
            <a:pPr marL="448056" indent="-384048" eaLnBrk="1" fontAlgn="auto" hangingPunct="1">
              <a:spcAft>
                <a:spcPts val="0"/>
              </a:spcAft>
              <a:buFont typeface="Wingdings 2"/>
              <a:buChar char=""/>
              <a:defRPr/>
            </a:pPr>
            <a:r>
              <a:rPr lang="tr-TR" b="1" dirty="0">
                <a:solidFill>
                  <a:srgbClr val="FFC000"/>
                </a:solidFill>
              </a:rPr>
              <a:t>a)  Merkezi Sistem</a:t>
            </a:r>
          </a:p>
          <a:p>
            <a:pPr marL="448056" indent="-384048" eaLnBrk="1" fontAlgn="auto" hangingPunct="1">
              <a:spcAft>
                <a:spcPts val="0"/>
              </a:spcAft>
              <a:buFont typeface="Wingdings 2"/>
              <a:buNone/>
              <a:defRPr/>
            </a:pPr>
            <a:r>
              <a:rPr lang="tr-TR" b="1" dirty="0" smtClean="0"/>
              <a:t>      </a:t>
            </a:r>
            <a:r>
              <a:rPr lang="tr-TR" b="1" dirty="0"/>
              <a:t>     Binada kalorifer sistemi, kullanım sıcak su sisteminin bulunmasına, </a:t>
            </a:r>
            <a:r>
              <a:rPr lang="tr-TR" b="1" dirty="0" smtClean="0"/>
              <a:t>mevcut</a:t>
            </a:r>
            <a:r>
              <a:rPr lang="tr-TR" b="1" dirty="0"/>
              <a:t> </a:t>
            </a:r>
            <a:r>
              <a:rPr lang="tr-TR" b="1" dirty="0" smtClean="0"/>
              <a:t>kazan </a:t>
            </a:r>
            <a:r>
              <a:rPr lang="tr-TR" b="1" dirty="0"/>
              <a:t>ve radyatörlerin kullanılabilirliğine göre </a:t>
            </a:r>
            <a:r>
              <a:rPr lang="tr-TR" b="1" dirty="0" smtClean="0"/>
              <a:t>1200$ </a:t>
            </a:r>
            <a:r>
              <a:rPr lang="tr-TR" b="1" dirty="0"/>
              <a:t>ile </a:t>
            </a:r>
            <a:r>
              <a:rPr lang="tr-TR" b="1" dirty="0" smtClean="0"/>
              <a:t>3200</a:t>
            </a:r>
            <a:r>
              <a:rPr lang="tr-TR" b="1" dirty="0"/>
              <a:t>$ </a:t>
            </a:r>
            <a:r>
              <a:rPr lang="tr-TR" b="1" dirty="0" smtClean="0"/>
              <a:t>arasında </a:t>
            </a:r>
            <a:r>
              <a:rPr lang="tr-TR" b="1" dirty="0"/>
              <a:t>değişmektedir</a:t>
            </a:r>
            <a:r>
              <a:rPr lang="tr-TR" b="1" dirty="0" smtClean="0"/>
              <a:t>.</a:t>
            </a:r>
          </a:p>
          <a:p>
            <a:pPr marL="448056" indent="-384048" eaLnBrk="1" fontAlgn="auto" hangingPunct="1">
              <a:spcAft>
                <a:spcPts val="0"/>
              </a:spcAft>
              <a:buFont typeface="Wingdings 2"/>
              <a:buNone/>
              <a:defRPr/>
            </a:pPr>
            <a:endParaRPr lang="tr-TR" b="1" dirty="0"/>
          </a:p>
          <a:p>
            <a:pPr marL="448056" indent="-384048" eaLnBrk="1" fontAlgn="auto" hangingPunct="1">
              <a:spcAft>
                <a:spcPts val="0"/>
              </a:spcAft>
              <a:buFont typeface="Wingdings 2"/>
              <a:buChar char=""/>
              <a:defRPr/>
            </a:pPr>
            <a:r>
              <a:rPr lang="tr-TR" b="1" dirty="0">
                <a:solidFill>
                  <a:srgbClr val="FFC000"/>
                </a:solidFill>
              </a:rPr>
              <a:t>b)  Ferdi Sistem (Kombi)</a:t>
            </a:r>
          </a:p>
          <a:p>
            <a:pPr marL="448056" indent="-384048" eaLnBrk="1" fontAlgn="auto" hangingPunct="1">
              <a:spcAft>
                <a:spcPts val="0"/>
              </a:spcAft>
              <a:buFont typeface="Wingdings 2"/>
              <a:buNone/>
              <a:defRPr/>
            </a:pPr>
            <a:r>
              <a:rPr lang="tr-TR" b="1" dirty="0"/>
              <a:t>  </a:t>
            </a:r>
            <a:r>
              <a:rPr lang="tr-TR" b="1" dirty="0" smtClean="0"/>
              <a:t>     </a:t>
            </a:r>
            <a:r>
              <a:rPr lang="tr-TR" b="1" dirty="0"/>
              <a:t>   Mevcut sistemindeki radyatörlerin kullanılabilirliğine </a:t>
            </a:r>
            <a:r>
              <a:rPr lang="tr-TR" b="1" dirty="0" smtClean="0"/>
              <a:t>göre 2200</a:t>
            </a:r>
            <a:r>
              <a:rPr lang="tr-TR" b="1" dirty="0"/>
              <a:t>$ ile </a:t>
            </a:r>
            <a:r>
              <a:rPr lang="tr-TR" b="1" dirty="0" smtClean="0"/>
              <a:t>3700$ arasında </a:t>
            </a:r>
            <a:r>
              <a:rPr lang="tr-TR" b="1" dirty="0"/>
              <a:t>değişmektedir.</a:t>
            </a:r>
          </a:p>
          <a:p>
            <a:pPr marL="448056" indent="-384048" eaLnBrk="1" fontAlgn="auto" hangingPunct="1">
              <a:spcAft>
                <a:spcPts val="0"/>
              </a:spcAft>
              <a:buFont typeface="Wingdings 2"/>
              <a:buNone/>
              <a:defRPr/>
            </a:pPr>
            <a:r>
              <a:rPr lang="tr-TR" b="1" dirty="0"/>
              <a:t> </a:t>
            </a:r>
          </a:p>
          <a:p>
            <a:pPr marL="448056" indent="-384048" eaLnBrk="1" fontAlgn="auto" hangingPunct="1">
              <a:spcAft>
                <a:spcPts val="0"/>
              </a:spcAft>
              <a:buFont typeface="Wingdings 2"/>
              <a:buChar char=""/>
              <a:defRPr/>
            </a:pPr>
            <a:r>
              <a:rPr lang="tr-TR" b="1" dirty="0"/>
              <a:t>Halbuki jeotermalde global olarak bina altı ekipman ve </a:t>
            </a:r>
            <a:r>
              <a:rPr lang="tr-TR" b="1" dirty="0" err="1"/>
              <a:t>eşanjörleri</a:t>
            </a:r>
            <a:r>
              <a:rPr lang="tr-TR" b="1" dirty="0"/>
              <a:t> ve bina içi bağlantıları dahil 1500 $’ı ödeyen bir ev sahibi, evinin jeotermal ile ısıtılması, sıcak su verilmesi ile ilgili her türlü hakka ve tesise sahip olmakta ve ayrıca doğalgaza göre en az  %50-75’i ucuza ısınmaktadır.</a:t>
            </a:r>
          </a:p>
          <a:p>
            <a:pPr marL="448056" indent="-384048" eaLnBrk="1" fontAlgn="auto" hangingPunct="1">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3 İçerik Yer Tutucusu" descr="dfsdfasas.png"/>
          <p:cNvPicPr>
            <a:picLocks noGrp="1" noChangeAspect="1"/>
          </p:cNvPicPr>
          <p:nvPr>
            <p:ph idx="1"/>
          </p:nvPr>
        </p:nvPicPr>
        <p:blipFill>
          <a:blip r:embed="rId2" cstate="print"/>
          <a:srcRect/>
          <a:stretch>
            <a:fillRect/>
          </a:stretch>
        </p:blipFill>
        <p:spPr>
          <a:xfrm>
            <a:off x="539750" y="765175"/>
            <a:ext cx="7848600" cy="504031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a:xfrm>
            <a:off x="457200" y="333375"/>
            <a:ext cx="8229600" cy="5792788"/>
          </a:xfrm>
        </p:spPr>
        <p:txBody>
          <a:bodyPr>
            <a:normAutofit fontScale="92500"/>
          </a:bodyPr>
          <a:lstStyle/>
          <a:p>
            <a:pPr eaLnBrk="1" hangingPunct="1">
              <a:lnSpc>
                <a:spcPct val="80000"/>
              </a:lnSpc>
              <a:buFont typeface="Wingdings 2" pitchFamily="18" charset="2"/>
              <a:buNone/>
              <a:defRPr/>
            </a:pPr>
            <a:r>
              <a:rPr lang="tr-TR" altLang="tr-TR" sz="2600" dirty="0" smtClean="0"/>
              <a:t>    </a:t>
            </a:r>
          </a:p>
          <a:p>
            <a:pPr eaLnBrk="1" hangingPunct="1">
              <a:lnSpc>
                <a:spcPct val="80000"/>
              </a:lnSpc>
              <a:buFont typeface="Wingdings 2" pitchFamily="18" charset="2"/>
              <a:buNone/>
              <a:defRPr/>
            </a:pPr>
            <a:r>
              <a:rPr lang="tr-TR" altLang="tr-TR" sz="2600" dirty="0" smtClean="0"/>
              <a:t>       </a:t>
            </a:r>
            <a:r>
              <a:rPr lang="tr-TR" altLang="tr-TR" sz="2600" dirty="0" smtClean="0">
                <a:solidFill>
                  <a:srgbClr val="FF0000"/>
                </a:solidFill>
              </a:rPr>
              <a:t>Jeotermal Isıtma Maliyetleri;</a:t>
            </a:r>
          </a:p>
          <a:p>
            <a:pPr algn="just" eaLnBrk="1" hangingPunct="1">
              <a:lnSpc>
                <a:spcPct val="80000"/>
              </a:lnSpc>
              <a:defRPr/>
            </a:pPr>
            <a:r>
              <a:rPr lang="tr-TR" altLang="tr-TR" sz="2600" b="1" dirty="0" smtClean="0"/>
              <a:t>Bir jeotermal merkezi ısıtma sisteminin maliyetinin yaklaşık </a:t>
            </a:r>
            <a:r>
              <a:rPr lang="tr-TR" altLang="tr-TR" sz="2600" b="1" dirty="0" smtClean="0">
                <a:solidFill>
                  <a:srgbClr val="FFC000"/>
                </a:solidFill>
              </a:rPr>
              <a:t>% 60</a:t>
            </a:r>
            <a:r>
              <a:rPr lang="tr-TR" altLang="tr-TR" sz="2600" b="1" dirty="0" smtClean="0"/>
              <a:t>'ını borular oluşturmaktadır. </a:t>
            </a:r>
            <a:endParaRPr lang="tr-TR" altLang="tr-TR" sz="2600" b="1" dirty="0" smtClean="0"/>
          </a:p>
          <a:p>
            <a:pPr algn="just" eaLnBrk="1" hangingPunct="1">
              <a:lnSpc>
                <a:spcPct val="80000"/>
              </a:lnSpc>
              <a:buNone/>
              <a:defRPr/>
            </a:pPr>
            <a:endParaRPr lang="tr-TR" altLang="tr-TR" sz="2600" b="1" dirty="0" smtClean="0"/>
          </a:p>
          <a:p>
            <a:pPr algn="just" eaLnBrk="1" hangingPunct="1">
              <a:lnSpc>
                <a:spcPct val="80000"/>
              </a:lnSpc>
              <a:defRPr/>
            </a:pPr>
            <a:r>
              <a:rPr lang="tr-TR" altLang="tr-TR" sz="2600" b="1" dirty="0" smtClean="0"/>
              <a:t>Bu borular, jeotermal akışkanın kuyu başından alınıp jeotermal merkeze getirilmesi ve enerjisinin temiz suya aktarılmasından sonra </a:t>
            </a:r>
            <a:r>
              <a:rPr lang="tr-TR" altLang="tr-TR" sz="2600" b="1" dirty="0" err="1" smtClean="0"/>
              <a:t>reenjeksiyon</a:t>
            </a:r>
            <a:r>
              <a:rPr lang="tr-TR" altLang="tr-TR" sz="2600" b="1" dirty="0" smtClean="0"/>
              <a:t> için taşınması ve temiz  şebeke sirkülasyon suyunun konutlara gönderilmesi amacıyla kullanılmaktadır. </a:t>
            </a:r>
            <a:endParaRPr lang="tr-TR" altLang="tr-TR" sz="2600" b="1" dirty="0" smtClean="0"/>
          </a:p>
          <a:p>
            <a:pPr algn="just" eaLnBrk="1" hangingPunct="1">
              <a:lnSpc>
                <a:spcPct val="80000"/>
              </a:lnSpc>
              <a:defRPr/>
            </a:pPr>
            <a:endParaRPr lang="tr-TR" altLang="tr-TR" sz="2600" b="1" dirty="0" smtClean="0"/>
          </a:p>
          <a:p>
            <a:pPr algn="just" eaLnBrk="1" hangingPunct="1">
              <a:lnSpc>
                <a:spcPct val="80000"/>
              </a:lnSpc>
              <a:defRPr/>
            </a:pPr>
            <a:r>
              <a:rPr lang="tr-TR" altLang="tr-TR" sz="2600" b="1" dirty="0" smtClean="0"/>
              <a:t>Toplam boru maliyetinin yaklaşık % 20'sini montaj ve </a:t>
            </a:r>
            <a:r>
              <a:rPr lang="tr-TR" altLang="tr-TR" sz="2600" b="1" dirty="0" err="1" smtClean="0"/>
              <a:t>fittings</a:t>
            </a:r>
            <a:r>
              <a:rPr lang="tr-TR" altLang="tr-TR" sz="2600" b="1" dirty="0" smtClean="0"/>
              <a:t>(bağlantı parçaları) bedeli oluşturmaktadır. Ayrıca boru hatlarının döşenmesi için kazı yapılması ihtiyacı, birtakım inşaat işleri maliyetlerini de beraberinde getirmektedir.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İçerik Yer Tutucusu"/>
          <p:cNvSpPr>
            <a:spLocks noGrp="1"/>
          </p:cNvSpPr>
          <p:nvPr>
            <p:ph idx="1"/>
          </p:nvPr>
        </p:nvSpPr>
        <p:spPr>
          <a:xfrm>
            <a:off x="500063" y="1000125"/>
            <a:ext cx="8229600" cy="4572000"/>
          </a:xfrm>
        </p:spPr>
        <p:txBody>
          <a:bodyPr/>
          <a:lstStyle/>
          <a:p>
            <a:pPr eaLnBrk="1" hangingPunct="1"/>
            <a:r>
              <a:rPr lang="tr-TR" altLang="tr-TR" b="1" dirty="0" smtClean="0"/>
              <a:t>Jeotermal merkezi  ısıtma sistemini oluşturan unsurlardan birisi de jeotermal ana merkez ısıtma </a:t>
            </a:r>
            <a:r>
              <a:rPr lang="tr-TR" altLang="tr-TR" b="1" dirty="0" err="1" smtClean="0"/>
              <a:t>eşanjörüdür</a:t>
            </a:r>
            <a:r>
              <a:rPr lang="tr-TR" altLang="tr-TR" b="1" dirty="0" smtClean="0"/>
              <a:t>. </a:t>
            </a:r>
          </a:p>
          <a:p>
            <a:pPr eaLnBrk="1" hangingPunct="1">
              <a:buFont typeface="Wingdings 2" pitchFamily="18" charset="2"/>
              <a:buNone/>
            </a:pPr>
            <a:endParaRPr lang="tr-TR" altLang="tr-TR" b="1" dirty="0" smtClean="0"/>
          </a:p>
          <a:p>
            <a:pPr eaLnBrk="1" hangingPunct="1">
              <a:buFont typeface="Wingdings 2" pitchFamily="18" charset="2"/>
              <a:buNone/>
            </a:pPr>
            <a:endParaRPr lang="tr-TR" altLang="tr-TR" b="1" dirty="0" smtClean="0"/>
          </a:p>
          <a:p>
            <a:pPr eaLnBrk="1" hangingPunct="1"/>
            <a:r>
              <a:rPr lang="tr-TR" altLang="tr-TR" b="1" dirty="0" smtClean="0"/>
              <a:t>Üretim, </a:t>
            </a:r>
            <a:r>
              <a:rPr lang="tr-TR" altLang="tr-TR" b="1" dirty="0" err="1" smtClean="0"/>
              <a:t>reenjeksiyon</a:t>
            </a:r>
            <a:r>
              <a:rPr lang="tr-TR" altLang="tr-TR" b="1" dirty="0" smtClean="0"/>
              <a:t> ve sirkülasyon pompaları jeotermal merkezi  ısıtma sistemini oluşturan diğer elemanlardır.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2 İçerik Yer Tutucusu"/>
          <p:cNvSpPr>
            <a:spLocks noGrp="1"/>
          </p:cNvSpPr>
          <p:nvPr>
            <p:ph idx="1"/>
          </p:nvPr>
        </p:nvSpPr>
        <p:spPr>
          <a:xfrm>
            <a:off x="539750" y="981075"/>
            <a:ext cx="8229600" cy="4525963"/>
          </a:xfrm>
        </p:spPr>
        <p:txBody>
          <a:bodyPr/>
          <a:lstStyle/>
          <a:p>
            <a:pPr eaLnBrk="1" hangingPunct="1"/>
            <a:r>
              <a:rPr lang="tr-TR" altLang="tr-TR" sz="2800" b="1" dirty="0" smtClean="0"/>
              <a:t>Jeotermal merkezi  ısıtma sistemlerinin konut başına toplam tesis maliyeti, 9000-15000 TL  arasındadır. Konutların diğer  ısıtma sistemlerinden jeotermal  ısıtma sistemine dönüşüm  giderleri ise, daire başına 800 TL ile 1300 TL arasında değişmektedir. </a:t>
            </a:r>
          </a:p>
          <a:p>
            <a:pPr eaLnBrk="1" hangingPunct="1"/>
            <a:r>
              <a:rPr lang="tr-TR" altLang="tr-TR" sz="2800" b="1" dirty="0" smtClean="0"/>
              <a:t>Halen  Simav merkezi  ısıtma sisteminde konutların  ısıtma ve sıcak su için ödedikleri miktar ayda 130 TL, Gönen'de ise 150 TL'dir.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8313" y="1052513"/>
            <a:ext cx="8229600" cy="4525962"/>
          </a:xfrm>
        </p:spPr>
        <p:txBody>
          <a:bodyPr>
            <a:normAutofit fontScale="70000" lnSpcReduction="20000"/>
          </a:bodyPr>
          <a:lstStyle/>
          <a:p>
            <a:pPr marL="448056" indent="-384048" eaLnBrk="1" fontAlgn="auto" hangingPunct="1">
              <a:spcAft>
                <a:spcPts val="0"/>
              </a:spcAft>
              <a:buFont typeface="Wingdings 2"/>
              <a:buChar char=""/>
              <a:defRPr/>
            </a:pPr>
            <a:r>
              <a:rPr lang="tr-TR" b="1" dirty="0" smtClean="0">
                <a:solidFill>
                  <a:srgbClr val="FFC000"/>
                </a:solidFill>
              </a:rPr>
              <a:t>Dünyada Jeotermal Enerji ;</a:t>
            </a:r>
            <a:endParaRPr lang="tr-TR" b="1" dirty="0">
              <a:solidFill>
                <a:srgbClr val="FFC000"/>
              </a:solidFill>
            </a:endParaRPr>
          </a:p>
          <a:p>
            <a:pPr marL="448056" indent="-384048" eaLnBrk="1" fontAlgn="auto" hangingPunct="1">
              <a:spcAft>
                <a:spcPts val="0"/>
              </a:spcAft>
              <a:buFont typeface="Wingdings 2"/>
              <a:buChar char=""/>
              <a:defRPr/>
            </a:pPr>
            <a:r>
              <a:rPr lang="tr-TR" b="1" dirty="0" err="1"/>
              <a:t>Filipinler’de</a:t>
            </a:r>
            <a:r>
              <a:rPr lang="tr-TR" b="1" dirty="0"/>
              <a:t> toplam elektrik üretiminin %27’si, Kaliforniya Eyaleti’nde %7’si, </a:t>
            </a:r>
            <a:r>
              <a:rPr lang="tr-TR" b="1" dirty="0" err="1"/>
              <a:t>Papua</a:t>
            </a:r>
            <a:r>
              <a:rPr lang="tr-TR" b="1" dirty="0"/>
              <a:t> Yeni Gine’de 56 </a:t>
            </a:r>
            <a:r>
              <a:rPr lang="tr-TR" b="1" dirty="0" smtClean="0"/>
              <a:t>MW </a:t>
            </a:r>
            <a:r>
              <a:rPr lang="tr-TR" b="1" dirty="0"/>
              <a:t>kapasiteli jeotermal elektrik üretimi yapılmakta olup, Altın Madenciliği İşletmesinin enerji ihtiyacının %75’i jeotermalden karşılanmaktadır. İzlanda’da toplam ısı enerjisi (şehir ısıtma) ihtiyacının %86’sı jeotermalden  karşılanmaktadır.</a:t>
            </a:r>
          </a:p>
          <a:p>
            <a:pPr marL="448056" indent="-384048" eaLnBrk="1" fontAlgn="auto" hangingPunct="1">
              <a:spcAft>
                <a:spcPts val="0"/>
              </a:spcAft>
              <a:buFont typeface="Wingdings 2"/>
              <a:buNone/>
              <a:defRPr/>
            </a:pPr>
            <a:r>
              <a:rPr lang="tr-TR" b="1" dirty="0"/>
              <a:t> </a:t>
            </a:r>
            <a:endParaRPr lang="tr-TR" b="1" dirty="0">
              <a:solidFill>
                <a:srgbClr val="FF0000"/>
              </a:solidFill>
            </a:endParaRPr>
          </a:p>
          <a:p>
            <a:pPr marL="448056" indent="-384048" eaLnBrk="1" fontAlgn="auto" hangingPunct="1">
              <a:spcAft>
                <a:spcPts val="0"/>
              </a:spcAft>
              <a:buFont typeface="Wingdings 2"/>
              <a:buChar char=""/>
              <a:defRPr/>
            </a:pPr>
            <a:r>
              <a:rPr lang="tr-TR" b="1" dirty="0">
                <a:solidFill>
                  <a:srgbClr val="FFC000"/>
                </a:solidFill>
              </a:rPr>
              <a:t>Dünyada jeotermal elektrik üretiminde ilk 5 ülke sıralaması:</a:t>
            </a:r>
          </a:p>
          <a:p>
            <a:pPr marL="448056" indent="-384048" eaLnBrk="1" fontAlgn="auto" hangingPunct="1">
              <a:spcAft>
                <a:spcPts val="0"/>
              </a:spcAft>
              <a:buFont typeface="Wingdings 2"/>
              <a:buChar char=""/>
              <a:defRPr/>
            </a:pPr>
            <a:r>
              <a:rPr lang="tr-TR" b="1" dirty="0"/>
              <a:t>A.B.D., Filipinler, Meksika, Endonezya ve İtalya</a:t>
            </a:r>
          </a:p>
          <a:p>
            <a:pPr marL="448056" indent="-384048" eaLnBrk="1" fontAlgn="auto" hangingPunct="1">
              <a:spcAft>
                <a:spcPts val="0"/>
              </a:spcAft>
              <a:buFont typeface="Wingdings 2"/>
              <a:buChar char=""/>
              <a:defRPr/>
            </a:pPr>
            <a:r>
              <a:rPr lang="tr-TR" b="1" dirty="0">
                <a:solidFill>
                  <a:srgbClr val="FFC000"/>
                </a:solidFill>
              </a:rPr>
              <a:t>Dünyada jeotermal ısı ve kaplıca uygulamalarındaki ilk 5 ülke sıralaması:</a:t>
            </a:r>
          </a:p>
          <a:p>
            <a:pPr marL="448056" indent="-384048" eaLnBrk="1" fontAlgn="auto" hangingPunct="1">
              <a:spcAft>
                <a:spcPts val="0"/>
              </a:spcAft>
              <a:buFont typeface="Wingdings 2"/>
              <a:buChar char=""/>
              <a:defRPr/>
            </a:pPr>
            <a:r>
              <a:rPr lang="tr-TR" b="1" dirty="0"/>
              <a:t>A.B.D, İsveç, Çin, İzlanda ve TÜRKİYE</a:t>
            </a:r>
          </a:p>
          <a:p>
            <a:pPr marL="448056" indent="-384048" eaLnBrk="1" fontAlgn="auto" hangingPunct="1">
              <a:spcAft>
                <a:spcPts val="0"/>
              </a:spcAft>
              <a:buFont typeface="Wingdings 2"/>
              <a:buNone/>
              <a:defRPr/>
            </a:pP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484632" indent="0" eaLnBrk="1" fontAlgn="auto" hangingPunct="1">
              <a:spcAft>
                <a:spcPts val="0"/>
              </a:spcAft>
              <a:defRPr/>
            </a:pPr>
            <a:r>
              <a:rPr lang="tr-TR" dirty="0">
                <a:solidFill>
                  <a:srgbClr val="FF0000"/>
                </a:solidFill>
              </a:rPr>
              <a:t>Jeotermal ve Hidrojen</a:t>
            </a:r>
          </a:p>
        </p:txBody>
      </p:sp>
      <p:sp>
        <p:nvSpPr>
          <p:cNvPr id="3" name="2 İçerik Yer Tutucusu"/>
          <p:cNvSpPr>
            <a:spLocks noGrp="1"/>
          </p:cNvSpPr>
          <p:nvPr>
            <p:ph idx="1"/>
          </p:nvPr>
        </p:nvSpPr>
        <p:spPr>
          <a:xfrm>
            <a:off x="457200" y="1882775"/>
            <a:ext cx="8229600" cy="4572000"/>
          </a:xfrm>
        </p:spPr>
        <p:txBody>
          <a:bodyPr>
            <a:normAutofit fontScale="70000" lnSpcReduction="20000"/>
          </a:bodyPr>
          <a:lstStyle/>
          <a:p>
            <a:pPr marL="448056" indent="-384048" eaLnBrk="1" fontAlgn="auto" hangingPunct="1">
              <a:spcAft>
                <a:spcPts val="0"/>
              </a:spcAft>
              <a:buFont typeface="Wingdings 2"/>
              <a:buChar char=""/>
              <a:defRPr/>
            </a:pPr>
            <a:r>
              <a:rPr lang="tr-TR" b="1" dirty="0"/>
              <a:t>Geleceğin yakıtı olarak bilinen hidrojenin üretimi, jeotermal kaynaklar aracılığı ile de mümkündür</a:t>
            </a:r>
            <a:r>
              <a:rPr lang="tr-TR" b="1" dirty="0" smtClean="0"/>
              <a:t>.</a:t>
            </a:r>
            <a:r>
              <a:rPr lang="tr-TR" b="1" dirty="0"/>
              <a:t> </a:t>
            </a:r>
          </a:p>
          <a:p>
            <a:pPr marL="448056" indent="-384048" eaLnBrk="1" fontAlgn="auto" hangingPunct="1">
              <a:spcAft>
                <a:spcPts val="0"/>
              </a:spcAft>
              <a:buFont typeface="Wingdings 2"/>
              <a:buChar char=""/>
              <a:defRPr/>
            </a:pPr>
            <a:r>
              <a:rPr lang="tr-TR" b="1" dirty="0"/>
              <a:t> Jeotermalden üretilen elektriğin reaktörde ve jeotermal akışkanın su olarak kullanılması ile hidrojen üretimi pilot çalışmaları İzlanda’da başlamıştır</a:t>
            </a:r>
            <a:r>
              <a:rPr lang="tr-TR" b="1" dirty="0" smtClean="0"/>
              <a:t>.</a:t>
            </a:r>
            <a:r>
              <a:rPr lang="tr-TR" b="1" dirty="0"/>
              <a:t> </a:t>
            </a:r>
          </a:p>
          <a:p>
            <a:pPr marL="448056" indent="-384048" eaLnBrk="1" fontAlgn="auto" hangingPunct="1">
              <a:spcAft>
                <a:spcPts val="0"/>
              </a:spcAft>
              <a:buFont typeface="Wingdings 2"/>
              <a:buChar char=""/>
              <a:defRPr/>
            </a:pPr>
            <a:r>
              <a:rPr lang="tr-TR" b="1" dirty="0"/>
              <a:t>İzlanda, jeotermal zenginliği nedeniyle, bu işe başlamak için en ideal yer olarak görülmüştür</a:t>
            </a:r>
            <a:r>
              <a:rPr lang="tr-TR" b="1" dirty="0" smtClean="0"/>
              <a:t>.</a:t>
            </a:r>
            <a:r>
              <a:rPr lang="tr-TR" b="1" dirty="0"/>
              <a:t> </a:t>
            </a:r>
          </a:p>
          <a:p>
            <a:pPr marL="448056" indent="-384048" eaLnBrk="1" fontAlgn="auto" hangingPunct="1">
              <a:spcAft>
                <a:spcPts val="0"/>
              </a:spcAft>
              <a:buFont typeface="Wingdings 2"/>
              <a:buChar char=""/>
              <a:defRPr/>
            </a:pPr>
            <a:r>
              <a:rPr lang="tr-TR" b="1" dirty="0"/>
              <a:t>24 Nisan 2003’de Özel Sektör (</a:t>
            </a:r>
            <a:r>
              <a:rPr lang="tr-TR" b="1" dirty="0" err="1"/>
              <a:t>Shell</a:t>
            </a:r>
            <a:r>
              <a:rPr lang="tr-TR" b="1" dirty="0"/>
              <a:t>) Belediye işbirliği ile dünyanın ilk hidrojen gaz istasyonu Reykjavik-İzlanda’da açılmıştır. Doğal ve ucuz kaynak </a:t>
            </a:r>
            <a:r>
              <a:rPr lang="tr-TR" b="1" dirty="0" smtClean="0"/>
              <a:t>olan jeotermalden </a:t>
            </a:r>
            <a:r>
              <a:rPr lang="tr-TR" b="1" dirty="0"/>
              <a:t>üretilen hidrojen petrolün yerini alarak şehirdeki hava kirliliğini önleyecek ve ekonomi sağlayacaktır</a:t>
            </a:r>
            <a:r>
              <a:rPr lang="tr-TR" b="1" dirty="0" smtClean="0"/>
              <a:t>.</a:t>
            </a:r>
            <a:r>
              <a:rPr lang="tr-TR" b="1" dirty="0"/>
              <a:t> </a:t>
            </a:r>
          </a:p>
          <a:p>
            <a:pPr marL="448056" indent="-384048" eaLnBrk="1" fontAlgn="auto" hangingPunct="1">
              <a:spcAft>
                <a:spcPts val="0"/>
              </a:spcAft>
              <a:buFont typeface="Wingdings 2"/>
              <a:buChar char=""/>
              <a:defRPr/>
            </a:pPr>
            <a:r>
              <a:rPr lang="tr-TR" b="1" dirty="0" err="1"/>
              <a:t>Shell</a:t>
            </a:r>
            <a:r>
              <a:rPr lang="tr-TR" b="1" dirty="0"/>
              <a:t> Tokyo’da Belediye işbirliği ile bir dolum istasyonu açmış bunu </a:t>
            </a:r>
            <a:r>
              <a:rPr lang="tr-TR" b="1" dirty="0" smtClean="0"/>
              <a:t>Amerika,Kaliforniya </a:t>
            </a:r>
            <a:r>
              <a:rPr lang="tr-TR" b="1" dirty="0"/>
              <a:t>ve Lüksemburg izlemiştir.</a:t>
            </a:r>
          </a:p>
          <a:p>
            <a:pPr marL="448056" indent="-384048" eaLnBrk="1" fontAlgn="auto" hangingPunct="1">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484632" indent="0" eaLnBrk="1" fontAlgn="auto" hangingPunct="1">
              <a:spcAft>
                <a:spcPts val="0"/>
              </a:spcAft>
              <a:defRPr/>
            </a:pPr>
            <a:r>
              <a:rPr lang="tr-TR" sz="3200" dirty="0">
                <a:solidFill>
                  <a:srgbClr val="FF0000"/>
                </a:solidFill>
              </a:rPr>
              <a:t>Jeotermal Akışkanlardan Mineral Üretimi</a:t>
            </a:r>
          </a:p>
        </p:txBody>
      </p:sp>
      <p:sp>
        <p:nvSpPr>
          <p:cNvPr id="3" name="2 İçerik Yer Tutucusu"/>
          <p:cNvSpPr>
            <a:spLocks noGrp="1"/>
          </p:cNvSpPr>
          <p:nvPr>
            <p:ph idx="1"/>
          </p:nvPr>
        </p:nvSpPr>
        <p:spPr>
          <a:xfrm>
            <a:off x="457200" y="1882775"/>
            <a:ext cx="8229600" cy="4572000"/>
          </a:xfrm>
        </p:spPr>
        <p:txBody>
          <a:bodyPr>
            <a:normAutofit fontScale="92500" lnSpcReduction="10000"/>
          </a:bodyPr>
          <a:lstStyle/>
          <a:p>
            <a:pPr marL="448056" indent="-384048" eaLnBrk="1" fontAlgn="auto" hangingPunct="1">
              <a:spcAft>
                <a:spcPts val="0"/>
              </a:spcAft>
              <a:buFont typeface="Wingdings 2"/>
              <a:buChar char=""/>
              <a:defRPr/>
            </a:pPr>
            <a:r>
              <a:rPr lang="tr-TR" dirty="0"/>
              <a:t>Jeotermal akışkandan ticari değeri olan minerallerin üretilmesi mümkündür (CO</a:t>
            </a:r>
            <a:r>
              <a:rPr lang="tr-TR" baseline="-25000" dirty="0"/>
              <a:t>2</a:t>
            </a:r>
            <a:r>
              <a:rPr lang="tr-TR" dirty="0"/>
              <a:t>, </a:t>
            </a:r>
            <a:r>
              <a:rPr lang="tr-TR" dirty="0" err="1"/>
              <a:t>NaCl</a:t>
            </a:r>
            <a:r>
              <a:rPr lang="tr-TR" dirty="0"/>
              <a:t>, </a:t>
            </a:r>
            <a:r>
              <a:rPr lang="tr-TR" dirty="0" err="1"/>
              <a:t>KCl</a:t>
            </a:r>
            <a:r>
              <a:rPr lang="tr-TR" dirty="0"/>
              <a:t>, </a:t>
            </a:r>
            <a:r>
              <a:rPr lang="tr-TR" dirty="0" err="1"/>
              <a:t>LiCl</a:t>
            </a:r>
            <a:r>
              <a:rPr lang="tr-TR" dirty="0"/>
              <a:t>, PbSO</a:t>
            </a:r>
            <a:r>
              <a:rPr lang="tr-TR" baseline="-25000" dirty="0"/>
              <a:t>4</a:t>
            </a:r>
            <a:r>
              <a:rPr lang="tr-TR" dirty="0"/>
              <a:t> vb</a:t>
            </a:r>
            <a:r>
              <a:rPr lang="tr-TR" dirty="0" smtClean="0"/>
              <a:t>).</a:t>
            </a:r>
            <a:r>
              <a:rPr lang="tr-TR" dirty="0"/>
              <a:t> </a:t>
            </a:r>
          </a:p>
          <a:p>
            <a:pPr marL="448056" indent="-384048" eaLnBrk="1" fontAlgn="auto" hangingPunct="1">
              <a:spcAft>
                <a:spcPts val="0"/>
              </a:spcAft>
              <a:buFont typeface="Wingdings 2"/>
              <a:buChar char=""/>
              <a:defRPr/>
            </a:pPr>
            <a:r>
              <a:rPr lang="tr-TR" dirty="0"/>
              <a:t>Ülkemizde 1986 yılından beri </a:t>
            </a:r>
            <a:r>
              <a:rPr lang="tr-TR" dirty="0" err="1"/>
              <a:t>Kızıldere</a:t>
            </a:r>
            <a:r>
              <a:rPr lang="tr-TR" dirty="0"/>
              <a:t> jeotermal elektrik santralinin atığı olan karbondioksit (CO</a:t>
            </a:r>
            <a:r>
              <a:rPr lang="tr-TR" baseline="-25000" dirty="0"/>
              <a:t>2</a:t>
            </a:r>
            <a:r>
              <a:rPr lang="tr-TR" dirty="0"/>
              <a:t>) değerlendirilerek, entegre olarak </a:t>
            </a:r>
            <a:r>
              <a:rPr lang="tr-TR" dirty="0" smtClean="0"/>
              <a:t>sıvı karbondioksit </a:t>
            </a:r>
            <a:r>
              <a:rPr lang="tr-TR" dirty="0"/>
              <a:t>ve </a:t>
            </a:r>
            <a:r>
              <a:rPr lang="tr-TR" dirty="0" smtClean="0"/>
              <a:t>kuru buz </a:t>
            </a:r>
            <a:r>
              <a:rPr lang="tr-TR" dirty="0"/>
              <a:t>üretimi yapılmaktadır. Yılda 120.000 ton civarında üretim yapan fabrika, Türkiye’nin sıvı karbondioksit ihtiyacının (</a:t>
            </a:r>
            <a:r>
              <a:rPr lang="tr-TR" dirty="0" err="1"/>
              <a:t>soft</a:t>
            </a:r>
            <a:r>
              <a:rPr lang="tr-TR" dirty="0"/>
              <a:t> </a:t>
            </a:r>
            <a:r>
              <a:rPr lang="tr-TR" dirty="0" err="1"/>
              <a:t>drinks</a:t>
            </a:r>
            <a:r>
              <a:rPr lang="tr-TR" dirty="0"/>
              <a:t>) %50’sini karşılamaktadır.</a:t>
            </a:r>
          </a:p>
          <a:p>
            <a:pPr marL="448056" indent="-384048" eaLnBrk="1" fontAlgn="auto" hangingPunct="1">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İçerik Yer Tutucusu"/>
          <p:cNvSpPr>
            <a:spLocks noGrp="1"/>
          </p:cNvSpPr>
          <p:nvPr>
            <p:ph idx="1"/>
          </p:nvPr>
        </p:nvSpPr>
        <p:spPr>
          <a:xfrm>
            <a:off x="428625" y="285750"/>
            <a:ext cx="8229600" cy="6143625"/>
          </a:xfrm>
        </p:spPr>
        <p:txBody>
          <a:bodyPr/>
          <a:lstStyle/>
          <a:p>
            <a:pPr>
              <a:buNone/>
            </a:pPr>
            <a:r>
              <a:rPr lang="tr-TR" altLang="tr-TR" dirty="0" smtClean="0"/>
              <a:t>	Jeotermal </a:t>
            </a:r>
            <a:r>
              <a:rPr lang="tr-TR" altLang="tr-TR" dirty="0" smtClean="0"/>
              <a:t>kaynakların karakteristik özelliklerine göre bazı örnekler vermek gerekirse,bunlar kısaca şöyle özetlenebilir: </a:t>
            </a:r>
            <a:endParaRPr lang="tr-TR" altLang="tr-TR" dirty="0" smtClean="0"/>
          </a:p>
          <a:p>
            <a:r>
              <a:rPr lang="tr-TR" altLang="tr-TR" dirty="0" smtClean="0"/>
              <a:t>160 </a:t>
            </a:r>
            <a:r>
              <a:rPr lang="tr-TR" altLang="tr-TR" dirty="0" smtClean="0"/>
              <a:t>ºC giriş, 85ºC çıkış sıcaklığına sahip, 2210 ton/saat debisi olan sıcak su kütlesinden 8,4MW; </a:t>
            </a:r>
            <a:endParaRPr lang="tr-TR" altLang="tr-TR" dirty="0" smtClean="0"/>
          </a:p>
          <a:p>
            <a:r>
              <a:rPr lang="tr-TR" altLang="tr-TR" dirty="0" smtClean="0"/>
              <a:t>130ºC giriş</a:t>
            </a:r>
            <a:r>
              <a:rPr lang="tr-TR" altLang="tr-TR" dirty="0" smtClean="0"/>
              <a:t>, 100ºC çıkış </a:t>
            </a:r>
            <a:r>
              <a:rPr lang="tr-TR" altLang="tr-TR" dirty="0" smtClean="0"/>
              <a:t>sıcaklığına sahip, </a:t>
            </a:r>
            <a:r>
              <a:rPr lang="tr-TR" altLang="tr-TR" dirty="0" smtClean="0"/>
              <a:t>debisi 1415 ton/saat olan sıcak su kütlesinden 6MW; </a:t>
            </a:r>
            <a:endParaRPr lang="tr-TR" altLang="tr-TR" dirty="0" smtClean="0"/>
          </a:p>
          <a:p>
            <a:r>
              <a:rPr lang="tr-TR" altLang="tr-TR" dirty="0" smtClean="0"/>
              <a:t>120ºC </a:t>
            </a:r>
            <a:r>
              <a:rPr lang="tr-TR" altLang="tr-TR" dirty="0" smtClean="0"/>
              <a:t>giriş, 80ºC çıkış sıcaklığı olan 850 ton/saat debideki jeotermal kaynaktan da 3,6MW üretilebilmektedir.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idx="1"/>
          </p:nvPr>
        </p:nvSpPr>
        <p:spPr>
          <a:xfrm>
            <a:off x="457200" y="188913"/>
            <a:ext cx="8229600" cy="6335712"/>
          </a:xfrm>
        </p:spPr>
        <p:txBody>
          <a:bodyPr/>
          <a:lstStyle/>
          <a:p>
            <a:pPr eaLnBrk="1" hangingPunct="1"/>
            <a:r>
              <a:rPr lang="tr-TR" altLang="tr-TR" sz="1900" b="1" smtClean="0"/>
              <a:t>Jeotermal enerji Dünya varolduğundan beri bulunan bir enerji türü olmasına rağmen M.Ö 10000 yılına kadar varlığı keşfedilememiştir.</a:t>
            </a:r>
          </a:p>
          <a:p>
            <a:pPr eaLnBrk="1" hangingPunct="1"/>
            <a:r>
              <a:rPr lang="tr-TR" altLang="tr-TR" sz="1900" b="1" smtClean="0"/>
              <a:t>· M.Ö. 10.000 Jeotermal akışkandan Akdeniz Bölgesi'nde çanak, çömlek, cam, tekstil, krem imalatında yararlanıyorlardı.</a:t>
            </a:r>
            <a:endParaRPr lang="tr-TR" altLang="tr-TR" sz="1900" smtClean="0"/>
          </a:p>
          <a:p>
            <a:pPr eaLnBrk="1" hangingPunct="1"/>
            <a:r>
              <a:rPr lang="tr-TR" altLang="tr-TR" sz="1900" b="1" smtClean="0"/>
              <a:t>· 1200 Jeotermal enerji ile mekan ve su ısıtması yapılabileceği Avrupa'lılar tarafından keşfedildi.</a:t>
            </a:r>
          </a:p>
          <a:p>
            <a:pPr eaLnBrk="1" hangingPunct="1"/>
            <a:r>
              <a:rPr lang="tr-TR" altLang="tr-TR" sz="1900" b="1" smtClean="0"/>
              <a:t>1818 F. Larderel ilk defa jeotermal buhar kullanarak Borik Asit elde etti.</a:t>
            </a:r>
            <a:endParaRPr lang="tr-TR" altLang="tr-TR" sz="1900" smtClean="0"/>
          </a:p>
          <a:p>
            <a:pPr eaLnBrk="1" hangingPunct="1"/>
            <a:r>
              <a:rPr lang="tr-TR" altLang="tr-TR" sz="1900" b="1" smtClean="0"/>
              <a:t>1891 ABD (Boise Idaho)'da ilk jeotermal bölge ısıtma sistemi uygulaması gerçekleşti.</a:t>
            </a:r>
            <a:endParaRPr lang="tr-TR" altLang="tr-TR" sz="1900" smtClean="0"/>
          </a:p>
          <a:p>
            <a:pPr eaLnBrk="1" hangingPunct="1"/>
            <a:r>
              <a:rPr lang="tr-TR" altLang="tr-TR" sz="1900" b="1" smtClean="0"/>
              <a:t>1904 İtalya'da Larderello jeotermal buhardan ilk elektrik üretimi sağlandı.</a:t>
            </a:r>
            <a:endParaRPr lang="tr-TR" altLang="tr-TR" sz="1900" smtClean="0"/>
          </a:p>
          <a:p>
            <a:pPr eaLnBrk="1" hangingPunct="1"/>
            <a:r>
              <a:rPr lang="tr-TR" altLang="tr-TR" sz="1900" b="1" smtClean="0"/>
              <a:t> 1963 Türkiye'de ilk jeotermal sondaj kuyusu İzmir (Balçova)'de açıldı.</a:t>
            </a:r>
            <a:endParaRPr lang="tr-TR" altLang="tr-TR" sz="1900" smtClean="0"/>
          </a:p>
          <a:p>
            <a:pPr eaLnBrk="1" hangingPunct="1"/>
            <a:r>
              <a:rPr lang="tr-TR" altLang="tr-TR" sz="1900" b="1" smtClean="0"/>
              <a:t> 1968 Türkiye'de elektrik üretimi amaçlı ilk jeotermal kuyu Denizli (Kızıldere)'de açılarak, Denizli (Kızıldere) jeotermal alanı keşfedildi.</a:t>
            </a:r>
            <a:endParaRPr lang="tr-TR" altLang="tr-TR" sz="1900" smtClean="0"/>
          </a:p>
          <a:p>
            <a:pPr eaLnBrk="1" hangingPunct="1">
              <a:buFont typeface="Wingdings 2" pitchFamily="18" charset="2"/>
              <a:buNone/>
            </a:pPr>
            <a:endParaRPr lang="tr-TR" altLang="tr-TR" sz="2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marL="484632" indent="0" eaLnBrk="1" fontAlgn="auto" hangingPunct="1">
              <a:spcAft>
                <a:spcPts val="0"/>
              </a:spcAft>
              <a:defRPr/>
            </a:pPr>
            <a:r>
              <a:rPr lang="tr-TR" sz="3200" dirty="0" err="1" smtClean="0">
                <a:solidFill>
                  <a:srgbClr val="FF0000"/>
                </a:solidFill>
              </a:rPr>
              <a:t>Kızıldere</a:t>
            </a:r>
            <a:r>
              <a:rPr lang="tr-TR" sz="3200" dirty="0" smtClean="0">
                <a:solidFill>
                  <a:srgbClr val="FF0000"/>
                </a:solidFill>
              </a:rPr>
              <a:t> Jeotermal Elektrik Santraline Entegre Sıvı  CO</a:t>
            </a:r>
            <a:r>
              <a:rPr lang="tr-TR" sz="3200" baseline="-25000" dirty="0" smtClean="0">
                <a:solidFill>
                  <a:srgbClr val="FF0000"/>
                </a:solidFill>
              </a:rPr>
              <a:t>2</a:t>
            </a:r>
            <a:r>
              <a:rPr lang="tr-TR" sz="3200" dirty="0" smtClean="0">
                <a:solidFill>
                  <a:srgbClr val="FF0000"/>
                </a:solidFill>
              </a:rPr>
              <a:t> ve Kuru Buz Üretim Fabrikası</a:t>
            </a:r>
            <a:endParaRPr lang="tr-TR" sz="3200" dirty="0">
              <a:solidFill>
                <a:srgbClr val="FF0000"/>
              </a:solidFill>
            </a:endParaRPr>
          </a:p>
        </p:txBody>
      </p:sp>
      <p:pic>
        <p:nvPicPr>
          <p:cNvPr id="49155" name="3 İçerik Yer Tutucusu" descr="image003.jpg"/>
          <p:cNvPicPr>
            <a:picLocks noGrp="1" noChangeAspect="1"/>
          </p:cNvPicPr>
          <p:nvPr>
            <p:ph idx="1"/>
          </p:nvPr>
        </p:nvPicPr>
        <p:blipFill>
          <a:blip r:embed="rId2" cstate="print"/>
          <a:srcRect/>
          <a:stretch>
            <a:fillRect/>
          </a:stretch>
        </p:blipFill>
        <p:spPr>
          <a:xfrm>
            <a:off x="323850" y="1700213"/>
            <a:ext cx="8569325" cy="5157787"/>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484632" indent="0" eaLnBrk="1" fontAlgn="auto" hangingPunct="1">
              <a:spcAft>
                <a:spcPts val="0"/>
              </a:spcAft>
              <a:defRPr/>
            </a:pPr>
            <a:r>
              <a:rPr lang="tr-TR" b="1" dirty="0" smtClean="0">
                <a:solidFill>
                  <a:srgbClr val="FF0000"/>
                </a:solidFill>
              </a:rPr>
              <a:t>Jeotermal Suların Sağlık Açısından Faydaları</a:t>
            </a:r>
            <a:endParaRPr lang="tr-TR" b="1" dirty="0">
              <a:solidFill>
                <a:srgbClr val="FF0000"/>
              </a:solidFill>
            </a:endParaRPr>
          </a:p>
        </p:txBody>
      </p:sp>
      <p:sp>
        <p:nvSpPr>
          <p:cNvPr id="50179" name="2 İçerik Yer Tutucusu"/>
          <p:cNvSpPr>
            <a:spLocks noGrp="1"/>
          </p:cNvSpPr>
          <p:nvPr>
            <p:ph idx="1"/>
          </p:nvPr>
        </p:nvSpPr>
        <p:spPr>
          <a:xfrm>
            <a:off x="457200" y="1882775"/>
            <a:ext cx="8229600" cy="4572000"/>
          </a:xfrm>
        </p:spPr>
        <p:txBody>
          <a:bodyPr/>
          <a:lstStyle/>
          <a:p>
            <a:pPr eaLnBrk="1" hangingPunct="1">
              <a:lnSpc>
                <a:spcPct val="80000"/>
              </a:lnSpc>
            </a:pPr>
            <a:r>
              <a:rPr lang="tr-TR" altLang="tr-TR" sz="2600" smtClean="0"/>
              <a:t>Tıpta ‘</a:t>
            </a:r>
            <a:r>
              <a:rPr lang="tr-TR" altLang="tr-TR" sz="2600" smtClean="0">
                <a:solidFill>
                  <a:srgbClr val="FFC000"/>
                </a:solidFill>
              </a:rPr>
              <a:t>'termomineral sular</a:t>
            </a:r>
            <a:r>
              <a:rPr lang="tr-TR" altLang="tr-TR" sz="2600" smtClean="0"/>
              <a:t>’' olarak adlandırılan termal suyun kaplıcada  kulllanılabilmesi için o suyun yeraltından çıkan doğal termal su olması, sıcaklığının 20 °C üzerinde bulunması, litresinde ise en az 1 g mineral bulunması gerekmektedir. Türkiye'de yılda 10 milyon kişi kaplıcalara gitmektedir. Uzmanlar, ister müzmin(uzun süreli olan) bir rahatsızlığı olsun, isterse sağlıklı olsun herkesin hastalık durumlarında tedaviyi güçlendirmek, sağlıklı durumlarda ise bağışıklık sistemini güçlendirmek için yılda bir kez kaplıca kürü almasını önermektedirler.</a:t>
            </a:r>
            <a:endParaRPr lang="tr-TR" altLang="tr-TR" sz="2600" b="1" smtClean="0"/>
          </a:p>
          <a:p>
            <a:pPr eaLnBrk="1" hangingPunct="1">
              <a:lnSpc>
                <a:spcPct val="80000"/>
              </a:lnSpc>
              <a:buFont typeface="Wingdings 2" pitchFamily="18" charset="2"/>
              <a:buNone/>
            </a:pPr>
            <a:r>
              <a:rPr lang="tr-TR" altLang="tr-TR" sz="2600" smtClean="0"/>
              <a:t> </a:t>
            </a:r>
          </a:p>
          <a:p>
            <a:pPr eaLnBrk="1" hangingPunct="1">
              <a:lnSpc>
                <a:spcPct val="80000"/>
              </a:lnSpc>
            </a:pPr>
            <a:endParaRPr lang="tr-TR" altLang="tr-TR" sz="26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813"/>
            <a:ext cx="8229600" cy="5721350"/>
          </a:xfrm>
        </p:spPr>
        <p:txBody>
          <a:bodyPr>
            <a:normAutofit fontScale="70000" lnSpcReduction="20000"/>
          </a:bodyPr>
          <a:lstStyle/>
          <a:p>
            <a:pPr marL="448056" indent="-384048" eaLnBrk="1" fontAlgn="auto" hangingPunct="1">
              <a:spcAft>
                <a:spcPts val="0"/>
              </a:spcAft>
              <a:buFont typeface="Wingdings 2"/>
              <a:buNone/>
              <a:defRPr/>
            </a:pPr>
            <a:r>
              <a:rPr lang="tr-TR" dirty="0" smtClean="0"/>
              <a:t> </a:t>
            </a:r>
          </a:p>
          <a:p>
            <a:pPr marL="448056" indent="-384048" eaLnBrk="1" fontAlgn="auto" hangingPunct="1">
              <a:spcAft>
                <a:spcPts val="0"/>
              </a:spcAft>
              <a:buFont typeface="Wingdings 2"/>
              <a:buNone/>
              <a:defRPr/>
            </a:pPr>
            <a:r>
              <a:rPr lang="tr-TR" dirty="0" smtClean="0"/>
              <a:t>      * </a:t>
            </a:r>
            <a:r>
              <a:rPr lang="tr-TR" b="1" dirty="0" smtClean="0">
                <a:solidFill>
                  <a:srgbClr val="FFC000"/>
                </a:solidFill>
              </a:rPr>
              <a:t>SOLUNUM SİSTEMİ HASTALIKLARI:</a:t>
            </a:r>
            <a:r>
              <a:rPr lang="tr-TR" b="1" dirty="0" smtClean="0"/>
              <a:t> </a:t>
            </a:r>
            <a:r>
              <a:rPr lang="tr-TR" dirty="0" err="1" smtClean="0"/>
              <a:t>Astma</a:t>
            </a:r>
            <a:r>
              <a:rPr lang="tr-TR" dirty="0" smtClean="0"/>
              <a:t> </a:t>
            </a:r>
            <a:r>
              <a:rPr lang="tr-TR" dirty="0" err="1" smtClean="0"/>
              <a:t>bronşiyal</a:t>
            </a:r>
            <a:r>
              <a:rPr lang="tr-TR" dirty="0" smtClean="0"/>
              <a:t>, kronik bronşit, alerjik üst solunum yolları hastalıkları, </a:t>
            </a:r>
            <a:r>
              <a:rPr lang="tr-TR" dirty="0" err="1" smtClean="0"/>
              <a:t>pnömokonyoz</a:t>
            </a:r>
            <a:r>
              <a:rPr lang="tr-TR" dirty="0" smtClean="0"/>
              <a:t>.</a:t>
            </a:r>
            <a:br>
              <a:rPr lang="tr-TR" dirty="0" smtClean="0"/>
            </a:br>
            <a:r>
              <a:rPr lang="tr-TR" dirty="0" smtClean="0"/>
              <a:t>* </a:t>
            </a:r>
            <a:r>
              <a:rPr lang="tr-TR" b="1" dirty="0" smtClean="0">
                <a:solidFill>
                  <a:srgbClr val="FFC000"/>
                </a:solidFill>
              </a:rPr>
              <a:t>CİLT HASTALIKLARI:</a:t>
            </a:r>
            <a:r>
              <a:rPr lang="tr-TR" b="1" dirty="0" smtClean="0"/>
              <a:t> </a:t>
            </a:r>
            <a:r>
              <a:rPr lang="tr-TR" dirty="0" smtClean="0"/>
              <a:t>Egzama, akne, sedef hastalığı.</a:t>
            </a:r>
            <a:br>
              <a:rPr lang="tr-TR" dirty="0" smtClean="0"/>
            </a:br>
            <a:r>
              <a:rPr lang="tr-TR" dirty="0" smtClean="0"/>
              <a:t>* </a:t>
            </a:r>
            <a:r>
              <a:rPr lang="tr-TR" b="1" dirty="0" smtClean="0">
                <a:solidFill>
                  <a:srgbClr val="FFC000"/>
                </a:solidFill>
              </a:rPr>
              <a:t>KAS İSKELET SİSTEMİ HASTALIKLARI:</a:t>
            </a:r>
            <a:r>
              <a:rPr lang="tr-TR" b="1" dirty="0" smtClean="0"/>
              <a:t> </a:t>
            </a:r>
            <a:r>
              <a:rPr lang="tr-TR" dirty="0" smtClean="0"/>
              <a:t>Eklem hastalıkları, kireçlenmeler, yumuşak doku romatizmaları, bazı </a:t>
            </a:r>
            <a:r>
              <a:rPr lang="tr-TR" dirty="0" err="1" smtClean="0"/>
              <a:t>romatizmal</a:t>
            </a:r>
            <a:r>
              <a:rPr lang="tr-TR" dirty="0" smtClean="0"/>
              <a:t> hastalıklar, yaralanmalar sonrası oluşan hasarların tedavisi.</a:t>
            </a:r>
            <a:br>
              <a:rPr lang="tr-TR" dirty="0" smtClean="0"/>
            </a:br>
            <a:r>
              <a:rPr lang="tr-TR" dirty="0" smtClean="0"/>
              <a:t>* </a:t>
            </a:r>
            <a:r>
              <a:rPr lang="tr-TR" b="1" dirty="0" smtClean="0">
                <a:solidFill>
                  <a:srgbClr val="FFC000"/>
                </a:solidFill>
              </a:rPr>
              <a:t>KALP DOLAŞIM SİSTEMİ HASTALIKLARI:</a:t>
            </a:r>
            <a:r>
              <a:rPr lang="tr-TR" b="1" dirty="0" smtClean="0"/>
              <a:t> </a:t>
            </a:r>
            <a:r>
              <a:rPr lang="tr-TR" dirty="0" smtClean="0"/>
              <a:t>Kalp yetmezliği, dolaşım bozukluğu, hipertansiyon, arter hastalıkları.</a:t>
            </a:r>
            <a:br>
              <a:rPr lang="tr-TR" dirty="0" smtClean="0"/>
            </a:br>
            <a:r>
              <a:rPr lang="tr-TR" dirty="0" smtClean="0"/>
              <a:t>* </a:t>
            </a:r>
            <a:r>
              <a:rPr lang="tr-TR" b="1" dirty="0" smtClean="0">
                <a:solidFill>
                  <a:srgbClr val="FFC000"/>
                </a:solidFill>
              </a:rPr>
              <a:t>MİDE BAĞIRSAK HASTALIKLARI:</a:t>
            </a:r>
            <a:r>
              <a:rPr lang="tr-TR" b="1" dirty="0" smtClean="0"/>
              <a:t> </a:t>
            </a:r>
            <a:r>
              <a:rPr lang="tr-TR" dirty="0" smtClean="0"/>
              <a:t>Mide hastalıkları, şeker hastalığı (diyabet), şişmanlık (</a:t>
            </a:r>
            <a:r>
              <a:rPr lang="tr-TR" dirty="0" err="1" smtClean="0"/>
              <a:t>obezite</a:t>
            </a:r>
            <a:r>
              <a:rPr lang="tr-TR" dirty="0" smtClean="0"/>
              <a:t>), gut, karaciğer yetmezliği tedavisi.</a:t>
            </a:r>
            <a:br>
              <a:rPr lang="tr-TR" dirty="0" smtClean="0"/>
            </a:br>
            <a:r>
              <a:rPr lang="tr-TR" dirty="0" smtClean="0"/>
              <a:t>* </a:t>
            </a:r>
            <a:r>
              <a:rPr lang="tr-TR" b="1" dirty="0" smtClean="0">
                <a:solidFill>
                  <a:srgbClr val="FFC000"/>
                </a:solidFill>
              </a:rPr>
              <a:t>BÖBREK VE İDRAR YOLLARI HASTALIKLARI:</a:t>
            </a:r>
            <a:r>
              <a:rPr lang="tr-TR" b="1" dirty="0" smtClean="0"/>
              <a:t> </a:t>
            </a:r>
            <a:r>
              <a:rPr lang="tr-TR" dirty="0" smtClean="0"/>
              <a:t>Kronik sistit, kronik böbrek taşları, fonksiyonel yetmezlik.</a:t>
            </a:r>
            <a:br>
              <a:rPr lang="tr-TR" dirty="0" smtClean="0"/>
            </a:br>
            <a:r>
              <a:rPr lang="tr-TR" dirty="0" smtClean="0"/>
              <a:t>* </a:t>
            </a:r>
            <a:r>
              <a:rPr lang="tr-TR" b="1" dirty="0" smtClean="0">
                <a:solidFill>
                  <a:srgbClr val="FFC000"/>
                </a:solidFill>
              </a:rPr>
              <a:t>KADIN DOĞUM HASTALIKLARI:</a:t>
            </a:r>
            <a:r>
              <a:rPr lang="tr-TR" b="1" dirty="0" smtClean="0"/>
              <a:t> </a:t>
            </a:r>
            <a:r>
              <a:rPr lang="tr-TR" dirty="0" err="1" smtClean="0"/>
              <a:t>Genital</a:t>
            </a:r>
            <a:r>
              <a:rPr lang="tr-TR" dirty="0" smtClean="0"/>
              <a:t> organın kronik hastalıkları, kısırlık, ameliyat sonrası hastalıklar, ağrılı ve zor adet görme, </a:t>
            </a:r>
            <a:r>
              <a:rPr lang="tr-TR" dirty="0" err="1" smtClean="0"/>
              <a:t>genital</a:t>
            </a:r>
            <a:r>
              <a:rPr lang="tr-TR" dirty="0" smtClean="0"/>
              <a:t> akıntı.</a:t>
            </a:r>
            <a:br>
              <a:rPr lang="tr-TR" dirty="0" smtClean="0"/>
            </a:br>
            <a:r>
              <a:rPr lang="tr-TR" dirty="0" smtClean="0"/>
              <a:t>* </a:t>
            </a:r>
            <a:r>
              <a:rPr lang="tr-TR" b="1" dirty="0" smtClean="0">
                <a:solidFill>
                  <a:srgbClr val="FFC000"/>
                </a:solidFill>
              </a:rPr>
              <a:t>NÖROLOJİK HASTALIKLARI:</a:t>
            </a:r>
            <a:r>
              <a:rPr lang="tr-TR" b="1" dirty="0" smtClean="0"/>
              <a:t> </a:t>
            </a:r>
            <a:r>
              <a:rPr lang="tr-TR" dirty="0" smtClean="0"/>
              <a:t>Omurga hastalıkları, </a:t>
            </a:r>
            <a:r>
              <a:rPr lang="tr-TR" dirty="0" err="1" smtClean="0"/>
              <a:t>travmatik</a:t>
            </a:r>
            <a:r>
              <a:rPr lang="tr-TR" dirty="0" smtClean="0"/>
              <a:t> lezyonlar, inme rehabilitasyonu.</a:t>
            </a:r>
          </a:p>
          <a:p>
            <a:pPr marL="448056" indent="-384048" eaLnBrk="1" fontAlgn="auto" hangingPunct="1">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713234"/>
          </a:xfrm>
        </p:spPr>
        <p:txBody>
          <a:bodyPr/>
          <a:lstStyle/>
          <a:p>
            <a:pPr marL="484632" indent="0" eaLnBrk="1" fontAlgn="auto" hangingPunct="1">
              <a:spcAft>
                <a:spcPts val="0"/>
              </a:spcAft>
              <a:defRPr/>
            </a:pPr>
            <a:r>
              <a:rPr lang="tr-TR" sz="2400" b="1" dirty="0" smtClean="0">
                <a:solidFill>
                  <a:schemeClr val="accent1">
                    <a:tint val="83000"/>
                    <a:satMod val="150000"/>
                  </a:schemeClr>
                </a:solidFill>
              </a:rPr>
              <a:t>Diğer Enerji Kaynaklarına Göre Düşünürsek;</a:t>
            </a:r>
            <a:endParaRPr lang="tr-TR" sz="2400" dirty="0">
              <a:solidFill>
                <a:schemeClr val="accent1">
                  <a:tint val="83000"/>
                  <a:satMod val="150000"/>
                </a:schemeClr>
              </a:solidFill>
            </a:endParaRPr>
          </a:p>
        </p:txBody>
      </p:sp>
      <p:sp>
        <p:nvSpPr>
          <p:cNvPr id="3" name="2 İçerik Yer Tutucusu"/>
          <p:cNvSpPr>
            <a:spLocks noGrp="1"/>
          </p:cNvSpPr>
          <p:nvPr>
            <p:ph idx="1"/>
          </p:nvPr>
        </p:nvSpPr>
        <p:spPr>
          <a:xfrm>
            <a:off x="457200" y="981075"/>
            <a:ext cx="8229600" cy="5616575"/>
          </a:xfrm>
        </p:spPr>
        <p:txBody>
          <a:bodyPr>
            <a:normAutofit fontScale="70000" lnSpcReduction="20000"/>
          </a:bodyPr>
          <a:lstStyle/>
          <a:p>
            <a:pPr marL="448056" indent="-384048" eaLnBrk="1" fontAlgn="auto" hangingPunct="1">
              <a:spcAft>
                <a:spcPts val="0"/>
              </a:spcAft>
              <a:buFont typeface="Wingdings 2"/>
              <a:buChar char=""/>
              <a:defRPr/>
            </a:pPr>
            <a:r>
              <a:rPr lang="tr-TR" dirty="0" smtClean="0"/>
              <a:t>Ucuz enerji çağından pahalı enerji çağına girilirken ömrü son derece kısıtlı olan konvansiyonel enerji kaynaklarının bir gün </a:t>
            </a:r>
            <a:r>
              <a:rPr lang="tr-TR" u="sng" dirty="0" smtClean="0"/>
              <a:t>tükenebileceği</a:t>
            </a:r>
            <a:r>
              <a:rPr lang="tr-TR" dirty="0" smtClean="0"/>
              <a:t> düşünülmektedir</a:t>
            </a:r>
            <a:r>
              <a:rPr lang="tr-TR" dirty="0" smtClean="0"/>
              <a:t>.</a:t>
            </a:r>
          </a:p>
          <a:p>
            <a:pPr marL="448056" indent="-384048" eaLnBrk="1" fontAlgn="auto" hangingPunct="1">
              <a:spcAft>
                <a:spcPts val="0"/>
              </a:spcAft>
              <a:buNone/>
              <a:defRPr/>
            </a:pPr>
            <a:endParaRPr lang="tr-TR" dirty="0" smtClean="0"/>
          </a:p>
          <a:p>
            <a:pPr marL="448056" indent="-384048" eaLnBrk="1" fontAlgn="auto" hangingPunct="1">
              <a:spcAft>
                <a:spcPts val="0"/>
              </a:spcAft>
              <a:buFont typeface="Wingdings 2"/>
              <a:buChar char=""/>
              <a:defRPr/>
            </a:pPr>
            <a:r>
              <a:rPr lang="tr-TR" dirty="0" smtClean="0"/>
              <a:t> Jeotermal enerji  , güneş, rüzgar vb. enerji kaynakları gibi </a:t>
            </a:r>
            <a:r>
              <a:rPr lang="tr-TR" u="sng" dirty="0" smtClean="0"/>
              <a:t>tükenmez enerji kaynaklarındandır</a:t>
            </a:r>
            <a:r>
              <a:rPr lang="tr-TR" dirty="0" smtClean="0"/>
              <a:t>.Bu nedenle  er ya da geç tükenirlikleri kesin olan kömür, petrol, doğalgaz ve nükleer enerji kaynaklarına oranla uzun ömürlüdür</a:t>
            </a:r>
            <a:r>
              <a:rPr lang="tr-TR" dirty="0" smtClean="0"/>
              <a:t>.</a:t>
            </a:r>
          </a:p>
          <a:p>
            <a:pPr marL="448056" indent="-384048" eaLnBrk="1" fontAlgn="auto" hangingPunct="1">
              <a:spcAft>
                <a:spcPts val="0"/>
              </a:spcAft>
              <a:buNone/>
              <a:defRPr/>
            </a:pPr>
            <a:endParaRPr lang="tr-TR" dirty="0" smtClean="0"/>
          </a:p>
          <a:p>
            <a:pPr marL="448056" indent="-384048" eaLnBrk="1" fontAlgn="auto" hangingPunct="1">
              <a:spcAft>
                <a:spcPts val="0"/>
              </a:spcAft>
              <a:buFont typeface="Wingdings 2"/>
              <a:buChar char=""/>
              <a:defRPr/>
            </a:pPr>
            <a:r>
              <a:rPr lang="tr-TR" dirty="0" smtClean="0"/>
              <a:t>Bu enerjinin çok yönlü kullanılması durumunda,fosil enerji kaynaklarından büyük ölçüde </a:t>
            </a:r>
            <a:r>
              <a:rPr lang="tr-TR" u="sng" dirty="0" smtClean="0"/>
              <a:t>tasarruf</a:t>
            </a:r>
            <a:r>
              <a:rPr lang="tr-TR" dirty="0" smtClean="0"/>
              <a:t> sağlanacaktır</a:t>
            </a:r>
            <a:r>
              <a:rPr lang="tr-TR" dirty="0" smtClean="0"/>
              <a:t>.</a:t>
            </a:r>
          </a:p>
          <a:p>
            <a:pPr marL="448056" indent="-384048" eaLnBrk="1" fontAlgn="auto" hangingPunct="1">
              <a:spcAft>
                <a:spcPts val="0"/>
              </a:spcAft>
              <a:buNone/>
              <a:defRPr/>
            </a:pPr>
            <a:endParaRPr lang="tr-TR" dirty="0" smtClean="0"/>
          </a:p>
          <a:p>
            <a:pPr marL="448056" indent="-384048" eaLnBrk="1" fontAlgn="auto" hangingPunct="1">
              <a:spcAft>
                <a:spcPts val="0"/>
              </a:spcAft>
              <a:buFont typeface="Wingdings 2"/>
              <a:buChar char=""/>
              <a:defRPr/>
            </a:pPr>
            <a:r>
              <a:rPr lang="tr-TR" dirty="0" smtClean="0"/>
              <a:t>Jeotermal enerjinin genelindeki üstünlüklerinin yanı sıra Türkiye açısından da bakıldığında daha başka önem ve üstünlükleri vardır. </a:t>
            </a:r>
            <a:r>
              <a:rPr lang="tr-TR" b="1" dirty="0" smtClean="0">
                <a:solidFill>
                  <a:srgbClr val="FFC000"/>
                </a:solidFill>
              </a:rPr>
              <a:t>Örneğin;</a:t>
            </a:r>
            <a:r>
              <a:rPr lang="tr-TR" dirty="0" smtClean="0">
                <a:solidFill>
                  <a:srgbClr val="FFC000"/>
                </a:solidFill>
              </a:rPr>
              <a:t>  </a:t>
            </a:r>
            <a:r>
              <a:rPr lang="tr-TR" dirty="0" smtClean="0"/>
              <a:t>Jeotermal enerjinin özellikle elektrik dışı uygulamalarında ulusal teknoloji kolaylıkla geliştirilebilir.Yerli enerji kaynağı olan jeotermal enerji , Türkiye’nin enerji açığının kapatılması ve dışa bağımlılığın sona ermesi açısından büyük önem arz etmektedir. </a:t>
            </a: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4663" y="5556"/>
            <a:ext cx="8229600" cy="1399033"/>
          </a:xfrm>
        </p:spPr>
        <p:txBody>
          <a:bodyPr/>
          <a:lstStyle/>
          <a:p>
            <a:pPr marL="484632" indent="0" eaLnBrk="1" fontAlgn="auto" hangingPunct="1">
              <a:spcAft>
                <a:spcPts val="0"/>
              </a:spcAft>
              <a:defRPr/>
            </a:pPr>
            <a:r>
              <a:rPr lang="tr-TR" b="1" dirty="0" smtClean="0">
                <a:solidFill>
                  <a:schemeClr val="accent1">
                    <a:tint val="83000"/>
                    <a:satMod val="150000"/>
                  </a:schemeClr>
                </a:solidFill>
              </a:rPr>
              <a:t>Dezavantajları</a:t>
            </a:r>
            <a:endParaRPr lang="tr-TR" dirty="0">
              <a:solidFill>
                <a:schemeClr val="accent1">
                  <a:tint val="83000"/>
                  <a:satMod val="150000"/>
                </a:schemeClr>
              </a:solidFill>
            </a:endParaRPr>
          </a:p>
        </p:txBody>
      </p:sp>
      <p:sp>
        <p:nvSpPr>
          <p:cNvPr id="3" name="2 İçerik Yer Tutucusu"/>
          <p:cNvSpPr>
            <a:spLocks noGrp="1"/>
          </p:cNvSpPr>
          <p:nvPr>
            <p:ph idx="1"/>
          </p:nvPr>
        </p:nvSpPr>
        <p:spPr>
          <a:xfrm>
            <a:off x="457200" y="1882775"/>
            <a:ext cx="8229600" cy="4572000"/>
          </a:xfrm>
        </p:spPr>
        <p:txBody>
          <a:bodyPr>
            <a:normAutofit fontScale="92500" lnSpcReduction="10000"/>
          </a:bodyPr>
          <a:lstStyle/>
          <a:p>
            <a:pPr eaLnBrk="1" hangingPunct="1">
              <a:lnSpc>
                <a:spcPct val="90000"/>
              </a:lnSpc>
              <a:defRPr/>
            </a:pPr>
            <a:r>
              <a:rPr lang="tr-TR" altLang="tr-TR" sz="2800" dirty="0" smtClean="0"/>
              <a:t> İkincil sıvı maliyetlerinin yüksekliği</a:t>
            </a:r>
          </a:p>
          <a:p>
            <a:pPr eaLnBrk="1" hangingPunct="1">
              <a:lnSpc>
                <a:spcPct val="90000"/>
              </a:lnSpc>
              <a:defRPr/>
            </a:pPr>
            <a:r>
              <a:rPr lang="tr-TR" altLang="tr-TR" sz="2800" dirty="0" smtClean="0"/>
              <a:t> Kaçaklara müsaade edilemeyişi</a:t>
            </a:r>
          </a:p>
          <a:p>
            <a:pPr eaLnBrk="1" hangingPunct="1">
              <a:lnSpc>
                <a:spcPct val="90000"/>
              </a:lnSpc>
              <a:defRPr/>
            </a:pPr>
            <a:r>
              <a:rPr lang="tr-TR" altLang="tr-TR" sz="2800" dirty="0" smtClean="0"/>
              <a:t> Isı değiştiricilerinin(</a:t>
            </a:r>
            <a:r>
              <a:rPr lang="tr-TR" altLang="tr-TR" sz="2800" dirty="0" err="1" smtClean="0"/>
              <a:t>eşanjör</a:t>
            </a:r>
            <a:r>
              <a:rPr lang="tr-TR" altLang="tr-TR" sz="2800" dirty="0" smtClean="0"/>
              <a:t>) pahalı oluşu</a:t>
            </a:r>
          </a:p>
          <a:p>
            <a:pPr eaLnBrk="1" hangingPunct="1">
              <a:lnSpc>
                <a:spcPct val="90000"/>
              </a:lnSpc>
              <a:defRPr/>
            </a:pPr>
            <a:r>
              <a:rPr lang="tr-TR" altLang="tr-TR" sz="2800" dirty="0" smtClean="0"/>
              <a:t> Toplam jeotermal akışkan akış oranlarının yüksek olma gereksinimi</a:t>
            </a:r>
          </a:p>
          <a:p>
            <a:pPr eaLnBrk="1" hangingPunct="1">
              <a:lnSpc>
                <a:spcPct val="90000"/>
              </a:lnSpc>
              <a:defRPr/>
            </a:pPr>
            <a:r>
              <a:rPr lang="tr-TR" altLang="tr-TR" sz="2800" dirty="0" smtClean="0"/>
              <a:t>İkincil sıvı olarak hidrokarbon kullanılırsa, hidrokarbonun yanıcı olma riski taşıması</a:t>
            </a:r>
          </a:p>
          <a:p>
            <a:pPr eaLnBrk="1" hangingPunct="1">
              <a:lnSpc>
                <a:spcPct val="90000"/>
              </a:lnSpc>
              <a:defRPr/>
            </a:pPr>
            <a:r>
              <a:rPr lang="tr-TR" altLang="tr-TR" sz="2800" dirty="0" smtClean="0"/>
              <a:t>İkincil sıvı olarak </a:t>
            </a:r>
            <a:r>
              <a:rPr lang="tr-TR" altLang="tr-TR" sz="2800" dirty="0" err="1" smtClean="0"/>
              <a:t>freon</a:t>
            </a:r>
            <a:r>
              <a:rPr lang="tr-TR" altLang="tr-TR" sz="2800" dirty="0" smtClean="0"/>
              <a:t>(</a:t>
            </a:r>
            <a:r>
              <a:rPr lang="tr-TR" altLang="tr-TR" dirty="0" smtClean="0"/>
              <a:t>kokusuz, renksiz,yanıcı olmayan, temas ettiği metalleri paslandırmayan bir gaz türü) </a:t>
            </a:r>
            <a:r>
              <a:rPr lang="tr-TR" altLang="tr-TR" sz="2800" dirty="0" smtClean="0"/>
              <a:t> kullanıldığında ozon tabakasına zarar vermeyecek sıvılar seçme </a:t>
            </a:r>
            <a:r>
              <a:rPr lang="tr-TR" altLang="tr-TR" sz="2800" dirty="0" err="1" smtClean="0"/>
              <a:t>zorunluğu</a:t>
            </a:r>
            <a:r>
              <a:rPr lang="tr-TR" altLang="tr-TR" sz="2800" dirty="0" smtClean="0"/>
              <a:t> olması.</a:t>
            </a:r>
          </a:p>
          <a:p>
            <a:pPr eaLnBrk="1" hangingPunct="1">
              <a:lnSpc>
                <a:spcPct val="90000"/>
              </a:lnSpc>
              <a:defRPr/>
            </a:pPr>
            <a:endParaRPr lang="tr-TR" altLang="tr-TR" sz="2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4 İçerik Yer Tutucusu" descr="Adsız.jpg"/>
          <p:cNvPicPr>
            <a:picLocks noGrp="1" noChangeAspect="1"/>
          </p:cNvPicPr>
          <p:nvPr>
            <p:ph idx="1"/>
          </p:nvPr>
        </p:nvPicPr>
        <p:blipFill>
          <a:blip r:embed="rId2" cstate="print"/>
          <a:srcRect/>
          <a:stretch>
            <a:fillRect/>
          </a:stretch>
        </p:blipFill>
        <p:spPr>
          <a:xfrm>
            <a:off x="571500" y="357188"/>
            <a:ext cx="8143875" cy="600075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484632" indent="0" eaLnBrk="1" fontAlgn="auto" hangingPunct="1">
              <a:spcAft>
                <a:spcPts val="0"/>
              </a:spcAft>
              <a:defRPr/>
            </a:pPr>
            <a:r>
              <a:rPr lang="tr-TR" b="1" dirty="0" smtClean="0">
                <a:solidFill>
                  <a:srgbClr val="FF0000"/>
                </a:solidFill>
              </a:rPr>
              <a:t>Jeotermal Seracılık</a:t>
            </a:r>
            <a:endParaRPr lang="tr-TR" dirty="0">
              <a:solidFill>
                <a:srgbClr val="FF0000"/>
              </a:solidFill>
            </a:endParaRPr>
          </a:p>
        </p:txBody>
      </p:sp>
      <p:sp>
        <p:nvSpPr>
          <p:cNvPr id="3" name="2 İçerik Yer Tutucusu"/>
          <p:cNvSpPr>
            <a:spLocks noGrp="1"/>
          </p:cNvSpPr>
          <p:nvPr>
            <p:ph idx="1"/>
          </p:nvPr>
        </p:nvSpPr>
        <p:spPr>
          <a:xfrm>
            <a:off x="457200" y="1882775"/>
            <a:ext cx="8229600" cy="4572000"/>
          </a:xfrm>
        </p:spPr>
        <p:txBody>
          <a:bodyPr>
            <a:normAutofit fontScale="92500" lnSpcReduction="20000"/>
          </a:bodyPr>
          <a:lstStyle/>
          <a:p>
            <a:pPr marL="448056" indent="-384048" eaLnBrk="1" fontAlgn="auto" hangingPunct="1">
              <a:spcAft>
                <a:spcPts val="0"/>
              </a:spcAft>
              <a:buFont typeface="Wingdings 2"/>
              <a:buChar char=""/>
              <a:defRPr/>
            </a:pPr>
            <a:r>
              <a:rPr lang="tr-TR" b="1" dirty="0" smtClean="0"/>
              <a:t>Dünyada 10 Bin dönüm, Türkiye’de ise 635 dönüm jeotermal sera vardır. Şanlıurfa’daki 106 dönümlük jeotermal seradan Avrupa’ya ihracat yapılmaktadır. Seraların jeotermal ile ısıtılmasının getirdiği çok önemli avantajlar vardır. Bunlar;</a:t>
            </a:r>
          </a:p>
          <a:p>
            <a:pPr marL="448056" indent="-384048" eaLnBrk="1" fontAlgn="auto" hangingPunct="1">
              <a:spcAft>
                <a:spcPts val="0"/>
              </a:spcAft>
              <a:buFont typeface="Wingdings 2"/>
              <a:buChar char=""/>
              <a:defRPr/>
            </a:pPr>
            <a:r>
              <a:rPr lang="tr-TR" b="1" dirty="0" smtClean="0"/>
              <a:t>  Jeotermal ısıtma, verimi %50-%60  artırmaktadır. </a:t>
            </a:r>
          </a:p>
          <a:p>
            <a:pPr marL="448056" indent="-384048" eaLnBrk="1" fontAlgn="auto" hangingPunct="1">
              <a:spcAft>
                <a:spcPts val="0"/>
              </a:spcAft>
              <a:buFont typeface="Wingdings 2"/>
              <a:buChar char=""/>
              <a:defRPr/>
            </a:pPr>
            <a:r>
              <a:rPr lang="tr-TR" b="1" dirty="0" smtClean="0"/>
              <a:t>  Sera atmosferine jeotermal karbondioksitin         verilmesi verimi %40 artırmaktadır (fotosenteze destek CO</a:t>
            </a:r>
            <a:r>
              <a:rPr lang="tr-TR" b="1" baseline="-25000" dirty="0" smtClean="0"/>
              <a:t>2</a:t>
            </a:r>
            <a:r>
              <a:rPr lang="tr-TR" b="1" dirty="0" smtClean="0"/>
              <a:t> gübrelemesi).</a:t>
            </a:r>
          </a:p>
          <a:p>
            <a:pPr marL="448056" indent="-384048" eaLnBrk="1" fontAlgn="auto" hangingPunct="1">
              <a:spcAft>
                <a:spcPts val="0"/>
              </a:spcAft>
              <a:buFont typeface="Wingdings 2"/>
              <a:buNone/>
              <a:defRPr/>
            </a:pPr>
            <a:r>
              <a:rPr lang="tr-TR" b="1" dirty="0" smtClean="0"/>
              <a:t> </a:t>
            </a:r>
          </a:p>
          <a:p>
            <a:pPr marL="448056" indent="-384048" eaLnBrk="1" fontAlgn="auto" hangingPunct="1">
              <a:spcAft>
                <a:spcPts val="0"/>
              </a:spcAft>
              <a:buFont typeface="Wingdings 2"/>
              <a:buChar char=""/>
              <a:defRPr/>
            </a:pPr>
            <a:endParaRPr lang="tr-TR" dirty="0" smtClean="0"/>
          </a:p>
          <a:p>
            <a:pPr marL="448056" indent="-384048" eaLnBrk="1" fontAlgn="auto" hangingPunct="1">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613"/>
            <a:ext cx="8229600" cy="5289550"/>
          </a:xfrm>
        </p:spPr>
        <p:txBody>
          <a:bodyPr>
            <a:normAutofit/>
          </a:bodyPr>
          <a:lstStyle/>
          <a:p>
            <a:pPr marL="448056" indent="-384048" algn="just" eaLnBrk="1" fontAlgn="auto" hangingPunct="1">
              <a:spcAft>
                <a:spcPts val="0"/>
              </a:spcAft>
              <a:buFont typeface="Wingdings 2"/>
              <a:buChar char=""/>
              <a:defRPr/>
            </a:pPr>
            <a:r>
              <a:rPr lang="tr-TR" b="1" dirty="0" smtClean="0"/>
              <a:t>İdeal </a:t>
            </a:r>
            <a:r>
              <a:rPr lang="tr-TR" b="1" dirty="0" smtClean="0"/>
              <a:t>iç sıcaklık nedeniyle hormonsuz üretim mümkün olmaktadır. </a:t>
            </a:r>
          </a:p>
          <a:p>
            <a:pPr marL="448056" indent="-384048" algn="just" eaLnBrk="1" fontAlgn="auto" hangingPunct="1">
              <a:spcAft>
                <a:spcPts val="0"/>
              </a:spcAft>
              <a:buFont typeface="Wingdings 2"/>
              <a:buChar char=""/>
              <a:defRPr/>
            </a:pPr>
            <a:r>
              <a:rPr lang="tr-TR" b="1" dirty="0" smtClean="0"/>
              <a:t>Seraların </a:t>
            </a:r>
            <a:r>
              <a:rPr lang="tr-TR" b="1" dirty="0" smtClean="0"/>
              <a:t>teknik, ekonomik, ticari işletmesi için büyüklüğünün en az 25.000 m</a:t>
            </a:r>
            <a:r>
              <a:rPr lang="tr-TR" b="1" baseline="30000" dirty="0" smtClean="0"/>
              <a:t>2 </a:t>
            </a:r>
            <a:r>
              <a:rPr lang="tr-TR" b="1" dirty="0" smtClean="0"/>
              <a:t>olması, ısıtma  hesaplarına esas olan dış dizayn sıcaklığının -15 ºC ’ den daha soğuk olmaması ve kış ayları dış hava ortalama sıcaklığının 0 ºC ’ den daha düşük olmaması </a:t>
            </a:r>
            <a:r>
              <a:rPr lang="tr-TR" b="1" smtClean="0"/>
              <a:t>gerekir.</a:t>
            </a:r>
            <a:endParaRPr lang="tr-TR" b="1" dirty="0" smtClean="0"/>
          </a:p>
          <a:p>
            <a:pPr marL="448056" indent="-384048" eaLnBrk="1" fontAlgn="auto" hangingPunct="1">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3 İçerik Yer Tutucusu" descr="KÜTAHYA SIMAW.jpg"/>
          <p:cNvPicPr>
            <a:picLocks noGrp="1" noChangeAspect="1"/>
          </p:cNvPicPr>
          <p:nvPr>
            <p:ph idx="1"/>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484632" indent="0" eaLnBrk="1" fontAlgn="auto" hangingPunct="1">
              <a:spcAft>
                <a:spcPts val="0"/>
              </a:spcAft>
              <a:defRPr/>
            </a:pPr>
            <a:r>
              <a:rPr lang="tr-TR" b="1" dirty="0">
                <a:solidFill>
                  <a:schemeClr val="accent1">
                    <a:tint val="83000"/>
                    <a:satMod val="150000"/>
                  </a:schemeClr>
                </a:solidFill>
              </a:rPr>
              <a:t>NİÇİN  JEOTERMAL .....?</a:t>
            </a:r>
            <a:br>
              <a:rPr lang="tr-TR" b="1" dirty="0">
                <a:solidFill>
                  <a:schemeClr val="accent1">
                    <a:tint val="83000"/>
                    <a:satMod val="150000"/>
                  </a:schemeClr>
                </a:solidFill>
              </a:rPr>
            </a:br>
            <a:endParaRPr lang="tr-TR" dirty="0">
              <a:solidFill>
                <a:schemeClr val="accent1">
                  <a:tint val="83000"/>
                  <a:satMod val="150000"/>
                </a:schemeClr>
              </a:solidFill>
            </a:endParaRPr>
          </a:p>
        </p:txBody>
      </p:sp>
      <p:sp>
        <p:nvSpPr>
          <p:cNvPr id="3" name="2 İçerik Yer Tutucusu"/>
          <p:cNvSpPr>
            <a:spLocks noGrp="1"/>
          </p:cNvSpPr>
          <p:nvPr>
            <p:ph idx="1"/>
          </p:nvPr>
        </p:nvSpPr>
        <p:spPr>
          <a:xfrm>
            <a:off x="457200" y="1882775"/>
            <a:ext cx="8229600" cy="4572000"/>
          </a:xfrm>
        </p:spPr>
        <p:txBody>
          <a:bodyPr>
            <a:normAutofit fontScale="70000" lnSpcReduction="20000"/>
          </a:bodyPr>
          <a:lstStyle/>
          <a:p>
            <a:pPr marL="448056" indent="-384048" eaLnBrk="1" fontAlgn="auto" hangingPunct="1">
              <a:spcAft>
                <a:spcPts val="0"/>
              </a:spcAft>
              <a:buFont typeface="Wingdings 2"/>
              <a:buChar char=""/>
              <a:defRPr/>
            </a:pPr>
            <a:r>
              <a:rPr lang="tr-TR" b="1" dirty="0"/>
              <a:t>- YENİLENEBİLİR, SÜRDÜRÜLEBİLİR, TÜKENMEYEN ENERJİ</a:t>
            </a:r>
            <a:endParaRPr lang="tr-TR" dirty="0"/>
          </a:p>
          <a:p>
            <a:pPr marL="448056" indent="-384048" eaLnBrk="1" fontAlgn="auto" hangingPunct="1">
              <a:spcAft>
                <a:spcPts val="0"/>
              </a:spcAft>
              <a:buFont typeface="Wingdings 2"/>
              <a:buChar char=""/>
              <a:defRPr/>
            </a:pPr>
            <a:r>
              <a:rPr lang="tr-TR" b="1" dirty="0"/>
              <a:t>- ÖZVARLIĞIMIZ, DOĞAL KAYNAK</a:t>
            </a:r>
            <a:endParaRPr lang="tr-TR" dirty="0"/>
          </a:p>
          <a:p>
            <a:pPr marL="448056" indent="-384048" eaLnBrk="1" fontAlgn="auto" hangingPunct="1">
              <a:spcAft>
                <a:spcPts val="0"/>
              </a:spcAft>
              <a:buFont typeface="Wingdings 2"/>
              <a:buChar char=""/>
              <a:defRPr/>
            </a:pPr>
            <a:r>
              <a:rPr lang="tr-TR" b="1" dirty="0"/>
              <a:t>- TEMİZ, ÇEVRE DOSTU (Yanma teknolojisi kullanılmadığı için ve sıfıra yakın emisyon)</a:t>
            </a:r>
            <a:endParaRPr lang="tr-TR" dirty="0"/>
          </a:p>
          <a:p>
            <a:pPr marL="448056" indent="-384048" eaLnBrk="1" fontAlgn="auto" hangingPunct="1">
              <a:spcAft>
                <a:spcPts val="0"/>
              </a:spcAft>
              <a:buFont typeface="Wingdings 2"/>
              <a:buChar char=""/>
              <a:defRPr/>
            </a:pPr>
            <a:r>
              <a:rPr lang="tr-TR" b="1" dirty="0"/>
              <a:t>- ÇOK AMAÇLI ISITMA UYGULAMALARI İÇİN İDEAL (konutta, tarımda, endüstride, sera ısıtmasında </a:t>
            </a:r>
            <a:r>
              <a:rPr lang="tr-TR" b="1" dirty="0" smtClean="0"/>
              <a:t>vb.)</a:t>
            </a:r>
            <a:endParaRPr lang="tr-TR" dirty="0"/>
          </a:p>
          <a:p>
            <a:pPr marL="448056" indent="-384048" eaLnBrk="1" fontAlgn="auto" hangingPunct="1">
              <a:spcAft>
                <a:spcPts val="0"/>
              </a:spcAft>
              <a:buFont typeface="Wingdings 2"/>
              <a:buChar char=""/>
              <a:defRPr/>
            </a:pPr>
            <a:r>
              <a:rPr lang="tr-TR" b="1" dirty="0"/>
              <a:t>- METEOROLOJİK KOŞULLARDAN BAĞIMSIZ (Rüzgar, Yağmur, Güneş v.b.’den bağımsız)</a:t>
            </a:r>
            <a:endParaRPr lang="tr-TR" dirty="0"/>
          </a:p>
          <a:p>
            <a:pPr marL="448056" indent="-384048" eaLnBrk="1" fontAlgn="auto" hangingPunct="1">
              <a:spcAft>
                <a:spcPts val="0"/>
              </a:spcAft>
              <a:buFont typeface="Wingdings 2"/>
              <a:buChar char=""/>
              <a:defRPr/>
            </a:pPr>
            <a:r>
              <a:rPr lang="tr-TR" b="1" dirty="0"/>
              <a:t>- HAZIR ENERJİ</a:t>
            </a:r>
            <a:endParaRPr lang="tr-TR" dirty="0"/>
          </a:p>
          <a:p>
            <a:pPr marL="448056" indent="-384048" eaLnBrk="1" fontAlgn="auto" hangingPunct="1">
              <a:spcAft>
                <a:spcPts val="0"/>
              </a:spcAft>
              <a:buFont typeface="Wingdings 2"/>
              <a:buChar char=""/>
              <a:defRPr/>
            </a:pPr>
            <a:r>
              <a:rPr lang="tr-TR" b="1" dirty="0"/>
              <a:t>- FOSİL VE DİĞER ALTERNATİF ENERJİ KAYNAKLARINA GÖRE ÇOK </a:t>
            </a:r>
            <a:r>
              <a:rPr lang="tr-TR" b="1" u="sng" dirty="0"/>
              <a:t>DAHA UCUZ</a:t>
            </a:r>
            <a:endParaRPr lang="tr-TR" dirty="0"/>
          </a:p>
          <a:p>
            <a:pPr marL="448056" indent="-384048" eaLnBrk="1" fontAlgn="auto" hangingPunct="1">
              <a:spcAft>
                <a:spcPts val="0"/>
              </a:spcAft>
              <a:buFont typeface="Wingdings 2"/>
              <a:buChar char=""/>
              <a:defRPr/>
            </a:pPr>
            <a:r>
              <a:rPr lang="tr-TR" b="1" dirty="0"/>
              <a:t>- ARAMA KUYULARI ÜRETİM VE BAZEN REENJEKSİYON KUYULARINA DÖNÜŞTÜRÜLEBİLİR</a:t>
            </a:r>
            <a:endParaRPr lang="tr-TR" dirty="0"/>
          </a:p>
          <a:p>
            <a:pPr marL="448056" indent="-384048" eaLnBrk="1" fontAlgn="auto" hangingPunct="1">
              <a:spcAft>
                <a:spcPts val="0"/>
              </a:spcAft>
              <a:buFont typeface="Wingdings 2"/>
              <a:buChar char=""/>
              <a:defRPr/>
            </a:pPr>
            <a:r>
              <a:rPr lang="tr-TR" b="1" dirty="0"/>
              <a:t>- GÜVENİLİR (Yangın, patlama, zehirleme riski yok)</a:t>
            </a:r>
            <a:endParaRPr lang="tr-TR" dirty="0"/>
          </a:p>
          <a:p>
            <a:pPr marL="448056" indent="-384048" eaLnBrk="1" fontAlgn="auto" hangingPunct="1">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marL="484632" indent="0" eaLnBrk="1" fontAlgn="auto" hangingPunct="1">
              <a:spcAft>
                <a:spcPts val="0"/>
              </a:spcAft>
              <a:defRPr/>
            </a:pPr>
            <a:r>
              <a:rPr lang="tr-TR" sz="3100" b="1" dirty="0" smtClean="0">
                <a:solidFill>
                  <a:schemeClr val="accent1">
                    <a:tint val="83000"/>
                    <a:satMod val="150000"/>
                  </a:schemeClr>
                </a:solidFill>
              </a:rPr>
              <a:t/>
            </a:r>
            <a:br>
              <a:rPr lang="tr-TR" sz="3100" b="1" dirty="0" smtClean="0">
                <a:solidFill>
                  <a:schemeClr val="accent1">
                    <a:tint val="83000"/>
                    <a:satMod val="150000"/>
                  </a:schemeClr>
                </a:solidFill>
              </a:rPr>
            </a:br>
            <a:r>
              <a:rPr lang="tr-TR" sz="3100" b="1" smtClean="0">
                <a:solidFill>
                  <a:schemeClr val="accent1">
                    <a:tint val="83000"/>
                    <a:satMod val="150000"/>
                  </a:schemeClr>
                </a:solidFill>
              </a:rPr>
              <a:t>              </a:t>
            </a:r>
            <a:r>
              <a:rPr lang="tr-TR" sz="3100" b="1" dirty="0" smtClean="0">
                <a:solidFill>
                  <a:schemeClr val="accent1">
                    <a:tint val="83000"/>
                    <a:satMod val="150000"/>
                  </a:schemeClr>
                </a:solidFill>
              </a:rPr>
              <a:t>JEOTERMAL  SİSTEMLER</a:t>
            </a:r>
            <a:r>
              <a:rPr lang="tr-TR" dirty="0">
                <a:solidFill>
                  <a:schemeClr val="accent1">
                    <a:tint val="83000"/>
                    <a:satMod val="150000"/>
                  </a:schemeClr>
                </a:solidFill>
              </a:rPr>
              <a:t/>
            </a:r>
            <a:br>
              <a:rPr lang="tr-TR" dirty="0">
                <a:solidFill>
                  <a:schemeClr val="accent1">
                    <a:tint val="83000"/>
                    <a:satMod val="150000"/>
                  </a:schemeClr>
                </a:solidFill>
              </a:rPr>
            </a:br>
            <a:endParaRPr lang="tr-TR" dirty="0">
              <a:solidFill>
                <a:schemeClr val="accent1">
                  <a:tint val="83000"/>
                  <a:satMod val="150000"/>
                </a:schemeClr>
              </a:solidFill>
            </a:endParaRPr>
          </a:p>
        </p:txBody>
      </p:sp>
      <p:sp>
        <p:nvSpPr>
          <p:cNvPr id="3" name="2 İçerik Yer Tutucusu"/>
          <p:cNvSpPr>
            <a:spLocks noGrp="1"/>
          </p:cNvSpPr>
          <p:nvPr>
            <p:ph idx="1"/>
          </p:nvPr>
        </p:nvSpPr>
        <p:spPr>
          <a:xfrm>
            <a:off x="457200" y="1882775"/>
            <a:ext cx="8229600" cy="4572000"/>
          </a:xfrm>
        </p:spPr>
        <p:txBody>
          <a:bodyPr>
            <a:normAutofit fontScale="70000" lnSpcReduction="20000"/>
          </a:bodyPr>
          <a:lstStyle/>
          <a:p>
            <a:pPr marL="448056" indent="-384048" eaLnBrk="1" fontAlgn="auto" hangingPunct="1">
              <a:spcAft>
                <a:spcPts val="0"/>
              </a:spcAft>
              <a:buFont typeface="Wingdings 2"/>
              <a:buChar char=""/>
              <a:defRPr/>
            </a:pPr>
            <a:r>
              <a:rPr lang="tr-TR" b="1" dirty="0"/>
              <a:t>Dünyadaki enerji kaynakları fosil kaynaklar (kömür, petrol, doğal gaz, turba, petrollü, kaynaklar, vb.) yenilenebilir kaynaklar (hidrolik, </a:t>
            </a:r>
            <a:r>
              <a:rPr lang="tr-TR" b="1" dirty="0" smtClean="0"/>
              <a:t>biyogaz, </a:t>
            </a:r>
            <a:r>
              <a:rPr lang="tr-TR" b="1" dirty="0"/>
              <a:t>jeotermal, jeotermal </a:t>
            </a:r>
            <a:r>
              <a:rPr lang="tr-TR" b="1" dirty="0" err="1"/>
              <a:t>gradyan</a:t>
            </a:r>
            <a:r>
              <a:rPr lang="tr-TR" b="1" dirty="0"/>
              <a:t>, rüzgar, gelgit, dalga, vb.) olmak üzere iki bölüme ayrılabilir. Bunlardan yenilenebilir kaynaklar grubuna giren Jeotermal Enerji, önemli bir </a:t>
            </a:r>
            <a:endParaRPr lang="tr-TR" dirty="0"/>
          </a:p>
          <a:p>
            <a:pPr marL="448056" indent="-384048" eaLnBrk="1" fontAlgn="auto" hangingPunct="1">
              <a:spcAft>
                <a:spcPts val="0"/>
              </a:spcAft>
              <a:buFont typeface="Wingdings 2"/>
              <a:buNone/>
              <a:defRPr/>
            </a:pPr>
            <a:r>
              <a:rPr lang="tr-TR" b="1" dirty="0" smtClean="0"/>
              <a:t>      yer </a:t>
            </a:r>
            <a:r>
              <a:rPr lang="tr-TR" b="1" dirty="0"/>
              <a:t>tutmaktadır. </a:t>
            </a:r>
            <a:endParaRPr lang="tr-TR" dirty="0"/>
          </a:p>
          <a:p>
            <a:pPr marL="448056" indent="-384048" eaLnBrk="1" fontAlgn="auto" hangingPunct="1">
              <a:spcAft>
                <a:spcPts val="0"/>
              </a:spcAft>
              <a:buFont typeface="Wingdings 2"/>
              <a:buChar char=""/>
              <a:defRPr/>
            </a:pPr>
            <a:r>
              <a:rPr lang="tr-TR" b="1" dirty="0"/>
              <a:t>   	Yerkabuğu içerisinde hazne kayalarda bulunan, basınç altında aşırı derecede ısınmış suların enerjisidir. Ekonomik önemdeki jeotermal enerji birikimi, 40°C-380°C arasında olup, 3000 m 'ye kadar olan derinliklerde geçirimsiz kayalar altında yer alan, geçirimli hazne kayalar içinde bulunmaktadır. Şimdiye kadar üç çeşit jeotermal sistemin varlığı saptanmıştır. Sıcak kuru kaya sistemi, sıcak su sistemi, kuru </a:t>
            </a:r>
            <a:r>
              <a:rPr lang="tr-TR" b="1" dirty="0" smtClean="0"/>
              <a:t>buhar </a:t>
            </a:r>
            <a:r>
              <a:rPr lang="tr-TR" b="1" dirty="0"/>
              <a:t>sistemi. </a:t>
            </a:r>
            <a:endParaRPr lang="tr-TR" dirty="0"/>
          </a:p>
          <a:p>
            <a:pPr marL="448056" indent="-384048" eaLnBrk="1" fontAlgn="auto" hangingPunct="1">
              <a:spcAft>
                <a:spcPts val="0"/>
              </a:spcAft>
              <a:buFont typeface="Wingdings 2"/>
              <a:buNone/>
              <a:defRPr/>
            </a:pPr>
            <a:r>
              <a:rPr lang="tr-TR" b="1" dirty="0"/>
              <a:t> </a:t>
            </a:r>
            <a:endParaRPr lang="tr-TR" dirty="0"/>
          </a:p>
          <a:p>
            <a:pPr marL="448056" indent="-384048" eaLnBrk="1" fontAlgn="auto" hangingPunct="1">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3 İçerik Yer Tutucusu" descr="jeotermalsistem.jpg"/>
          <p:cNvPicPr>
            <a:picLocks noGrp="1" noChangeAspect="1"/>
          </p:cNvPicPr>
          <p:nvPr>
            <p:ph idx="1"/>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713"/>
            <a:ext cx="8229600" cy="5616575"/>
          </a:xfrm>
        </p:spPr>
        <p:txBody>
          <a:bodyPr>
            <a:normAutofit fontScale="70000" lnSpcReduction="20000"/>
          </a:bodyPr>
          <a:lstStyle/>
          <a:p>
            <a:pPr marL="448056" indent="-384048" eaLnBrk="1" fontAlgn="auto" hangingPunct="1">
              <a:spcAft>
                <a:spcPts val="0"/>
              </a:spcAft>
              <a:buFont typeface="Wingdings 2"/>
              <a:buChar char=""/>
              <a:defRPr/>
            </a:pPr>
            <a:r>
              <a:rPr lang="tr-TR" b="1" dirty="0" smtClean="0">
                <a:solidFill>
                  <a:srgbClr val="FF0000"/>
                </a:solidFill>
              </a:rPr>
              <a:t>Sıcak Su Sistemi: </a:t>
            </a:r>
            <a:endParaRPr lang="tr-TR" dirty="0" smtClean="0">
              <a:solidFill>
                <a:srgbClr val="FF0000"/>
              </a:solidFill>
            </a:endParaRPr>
          </a:p>
          <a:p>
            <a:pPr marL="448056" indent="-384048" eaLnBrk="1" fontAlgn="auto" hangingPunct="1">
              <a:spcAft>
                <a:spcPts val="0"/>
              </a:spcAft>
              <a:buFont typeface="Wingdings 2"/>
              <a:buChar char=""/>
              <a:defRPr/>
            </a:pPr>
            <a:r>
              <a:rPr lang="tr-TR" b="1" dirty="0" smtClean="0"/>
              <a:t>   	Yeryüzünde sıcak su esaslı sistemler Buhar esaslı sistemlerden yirmi kat daha fazla bulunmaktadır. Sıcak su sisteminde, derindeki hazne kaya içerisinde, basınç altında, yüksek sıcaklıkta, erimiş kimyasal madde bakımından çok zengin, farklı kimyasal özelliklerde sular bulunmaktadır. Bu tür sistemlerden sondajlarla yeryüzüne çıkarılan sıcak su+buhar karışımından elde edilen buhardan, elektrik enerjisi üretilmekte, buharı alınmış sıcak su ise atılmaktadır. </a:t>
            </a:r>
            <a:endParaRPr lang="tr-TR" dirty="0" smtClean="0"/>
          </a:p>
          <a:p>
            <a:pPr marL="448056" indent="-384048" eaLnBrk="1" fontAlgn="auto" hangingPunct="1">
              <a:spcAft>
                <a:spcPts val="0"/>
              </a:spcAft>
              <a:buFont typeface="Wingdings 2"/>
              <a:buNone/>
              <a:defRPr/>
            </a:pPr>
            <a:r>
              <a:rPr lang="tr-TR" b="1" dirty="0" smtClean="0"/>
              <a:t>  </a:t>
            </a:r>
            <a:endParaRPr lang="tr-TR" dirty="0" smtClean="0"/>
          </a:p>
          <a:p>
            <a:pPr marL="448056" indent="-384048" eaLnBrk="1" fontAlgn="auto" hangingPunct="1">
              <a:spcAft>
                <a:spcPts val="0"/>
              </a:spcAft>
              <a:buFont typeface="Wingdings 2"/>
              <a:buChar char=""/>
              <a:defRPr/>
            </a:pPr>
            <a:r>
              <a:rPr lang="tr-TR" b="1" dirty="0" smtClean="0">
                <a:solidFill>
                  <a:srgbClr val="FF0000"/>
                </a:solidFill>
              </a:rPr>
              <a:t>Kuru Buhar Sistemi: </a:t>
            </a:r>
            <a:endParaRPr lang="tr-TR" dirty="0" smtClean="0">
              <a:solidFill>
                <a:srgbClr val="FF0000"/>
              </a:solidFill>
            </a:endParaRPr>
          </a:p>
          <a:p>
            <a:pPr marL="448056" indent="-384048" eaLnBrk="1" fontAlgn="auto" hangingPunct="1">
              <a:spcAft>
                <a:spcPts val="0"/>
              </a:spcAft>
              <a:buFont typeface="Wingdings 2"/>
              <a:buChar char=""/>
              <a:defRPr/>
            </a:pPr>
            <a:r>
              <a:rPr lang="tr-TR" b="1" dirty="0" smtClean="0"/>
              <a:t>    	Buhar esaslı sistemler , sıcak su esaslı sistemlerden farklı olarak, çok fazla ısınmış, nem miktarı az, sıcaklığı yüksek buhar üretirler. Bu tür buhar, bir enerji kaynağı olarak doğrudan jeotermal santrallere gönderilerek elektrik enerjisine dönüştürülmektedir. Bir bakıma bunlar yerkabuğu üzerinde oluşmuş, birer doğal nükleer reaktör olarak kabul edilir. </a:t>
            </a:r>
            <a:endParaRPr lang="tr-TR" dirty="0" smtClean="0"/>
          </a:p>
          <a:p>
            <a:pPr marL="448056" indent="-384048" eaLnBrk="1" fontAlgn="auto" hangingPunct="1">
              <a:spcAft>
                <a:spcPts val="0"/>
              </a:spcAft>
              <a:buFont typeface="Wingdings 2"/>
              <a:buNone/>
              <a:defRPr/>
            </a:pPr>
            <a:r>
              <a:rPr lang="tr-TR" b="1" dirty="0" smtClean="0"/>
              <a:t>  </a:t>
            </a:r>
            <a:endParaRPr lang="tr-TR" dirty="0" smtClean="0"/>
          </a:p>
          <a:p>
            <a:pPr marL="448056" indent="-384048" eaLnBrk="1" fontAlgn="auto" hangingPunct="1">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İçerik Yer Tutucusu"/>
          <p:cNvSpPr>
            <a:spLocks noGrp="1"/>
          </p:cNvSpPr>
          <p:nvPr>
            <p:ph idx="1"/>
          </p:nvPr>
        </p:nvSpPr>
        <p:spPr>
          <a:xfrm>
            <a:off x="457200" y="908050"/>
            <a:ext cx="8229600" cy="5218113"/>
          </a:xfrm>
        </p:spPr>
        <p:txBody>
          <a:bodyPr/>
          <a:lstStyle/>
          <a:p>
            <a:pPr eaLnBrk="1" hangingPunct="1"/>
            <a:r>
              <a:rPr lang="tr-TR" altLang="tr-TR" b="1" smtClean="0">
                <a:solidFill>
                  <a:srgbClr val="FF0000"/>
                </a:solidFill>
              </a:rPr>
              <a:t>Sıcak kuru kaya sistemleri: </a:t>
            </a:r>
            <a:endParaRPr lang="tr-TR" altLang="tr-TR" smtClean="0">
              <a:solidFill>
                <a:srgbClr val="FF0000"/>
              </a:solidFill>
            </a:endParaRPr>
          </a:p>
          <a:p>
            <a:pPr eaLnBrk="1" hangingPunct="1"/>
            <a:r>
              <a:rPr lang="tr-TR" altLang="tr-TR" b="1" smtClean="0"/>
              <a:t>Yerküremizde özellikle genç, aktif volkanik kuşaklarda, jeotermal gradyanın çok yüksek olduğu bölgelerde, sıcak su içermeyen yüksek sıcaklığa sahip kızgın, kuru kayalar bulunmaktadır. Bu tür sistemlere soğuk su basılarak sıcak su+ buhar karışımı alınmakta ve bu, bir enerji kaynağı olarak kullanılmaktadır.</a:t>
            </a:r>
            <a:endParaRPr lang="tr-TR" altLang="tr-TR"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3 İçerik Yer Tutucusu" descr="ASDFG.jpg"/>
          <p:cNvPicPr>
            <a:picLocks noGrp="1" noChangeAspect="1"/>
          </p:cNvPicPr>
          <p:nvPr>
            <p:ph idx="1"/>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1718</TotalTime>
  <Words>1212</Words>
  <Application>Microsoft Office PowerPoint</Application>
  <PresentationFormat>Ekran Gösterisi (4:3)</PresentationFormat>
  <Paragraphs>180</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Canlı</vt:lpstr>
      <vt:lpstr> TEMİZ ENERJİ DERSİ   JEOTERMAL ENERJİ </vt:lpstr>
      <vt:lpstr>JEOTERMAL ENERJİ TARİHÇESİ</vt:lpstr>
      <vt:lpstr>Slayt 3</vt:lpstr>
      <vt:lpstr>NİÇİN  JEOTERMAL .....? </vt:lpstr>
      <vt:lpstr>               JEOTERMAL  SİSTEMLER </vt:lpstr>
      <vt:lpstr>Slayt 6</vt:lpstr>
      <vt:lpstr>Slayt 7</vt:lpstr>
      <vt:lpstr>Slayt 8</vt:lpstr>
      <vt:lpstr>Slayt 9</vt:lpstr>
      <vt:lpstr>TÜRKİYE’DE JEOTERMAL YAPI</vt:lpstr>
      <vt:lpstr>Slayt 11</vt:lpstr>
      <vt:lpstr>Jeotermal Akışkanın Sıcaklığına Göre Kullanım Yeri (oC)</vt:lpstr>
      <vt:lpstr>Türkiye’de Bulunan Jeotermal Kaynaklar ile Isıtılabilen Alanlar</vt:lpstr>
      <vt:lpstr>Jeotermal Potansiyelin Bölgelere Göre Dağılımı</vt:lpstr>
      <vt:lpstr>TÜRKİYE’NİN TOPLAM JEOTERMAL ISI POTANSİYELİ</vt:lpstr>
      <vt:lpstr>Slayt 16</vt:lpstr>
      <vt:lpstr>UZUN MESAFELİ JEOTERMAL TAŞIMA VE SICAKLIK KAYBI</vt:lpstr>
      <vt:lpstr>Slayt 18</vt:lpstr>
      <vt:lpstr>JEOTERMAL ENERJİ UCUZDUR</vt:lpstr>
      <vt:lpstr>Slayt 20</vt:lpstr>
      <vt:lpstr>Slayt 21</vt:lpstr>
      <vt:lpstr>Slayt 22</vt:lpstr>
      <vt:lpstr>Slayt 23</vt:lpstr>
      <vt:lpstr>Slayt 24</vt:lpstr>
      <vt:lpstr>Slayt 25</vt:lpstr>
      <vt:lpstr>Slayt 26</vt:lpstr>
      <vt:lpstr>Jeotermal ve Hidrojen</vt:lpstr>
      <vt:lpstr>Jeotermal Akışkanlardan Mineral Üretimi</vt:lpstr>
      <vt:lpstr>Slayt 29</vt:lpstr>
      <vt:lpstr>Kızıldere Jeotermal Elektrik Santraline Entegre Sıvı  CO2 ve Kuru Buz Üretim Fabrikası</vt:lpstr>
      <vt:lpstr>Jeotermal Suların Sağlık Açısından Faydaları</vt:lpstr>
      <vt:lpstr>Slayt 32</vt:lpstr>
      <vt:lpstr>Diğer Enerji Kaynaklarına Göre Düşünürsek;</vt:lpstr>
      <vt:lpstr>Dezavantajları</vt:lpstr>
      <vt:lpstr>Slayt 35</vt:lpstr>
      <vt:lpstr>Jeotermal Seracılık</vt:lpstr>
      <vt:lpstr>Slayt 37</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JEOTERMAL ENERJİ</dc:title>
  <dc:creator>OZHANO</dc:creator>
  <cp:lastModifiedBy>SAKARYA UNIVERSITESI</cp:lastModifiedBy>
  <cp:revision>110</cp:revision>
  <dcterms:created xsi:type="dcterms:W3CDTF">2011-03-13T12:31:32Z</dcterms:created>
  <dcterms:modified xsi:type="dcterms:W3CDTF">2017-04-12T08:10:47Z</dcterms:modified>
</cp:coreProperties>
</file>