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6"/>
  </p:notesMasterIdLst>
  <p:handoutMasterIdLst>
    <p:handoutMasterId r:id="rId37"/>
  </p:handoutMasterIdLst>
  <p:sldIdLst>
    <p:sldId id="271" r:id="rId2"/>
    <p:sldId id="309" r:id="rId3"/>
    <p:sldId id="272" r:id="rId4"/>
    <p:sldId id="312" r:id="rId5"/>
    <p:sldId id="273" r:id="rId6"/>
    <p:sldId id="313" r:id="rId7"/>
    <p:sldId id="298" r:id="rId8"/>
    <p:sldId id="275" r:id="rId9"/>
    <p:sldId id="276" r:id="rId10"/>
    <p:sldId id="280" r:id="rId11"/>
    <p:sldId id="299" r:id="rId12"/>
    <p:sldId id="302" r:id="rId13"/>
    <p:sldId id="315" r:id="rId14"/>
    <p:sldId id="281" r:id="rId15"/>
    <p:sldId id="293" r:id="rId16"/>
    <p:sldId id="294" r:id="rId17"/>
    <p:sldId id="295" r:id="rId18"/>
    <p:sldId id="300" r:id="rId19"/>
    <p:sldId id="301" r:id="rId20"/>
    <p:sldId id="259" r:id="rId21"/>
    <p:sldId id="303" r:id="rId22"/>
    <p:sldId id="304" r:id="rId23"/>
    <p:sldId id="305" r:id="rId24"/>
    <p:sldId id="308" r:id="rId25"/>
    <p:sldId id="260" r:id="rId26"/>
    <p:sldId id="261" r:id="rId27"/>
    <p:sldId id="269" r:id="rId28"/>
    <p:sldId id="262" r:id="rId29"/>
    <p:sldId id="263" r:id="rId30"/>
    <p:sldId id="264" r:id="rId31"/>
    <p:sldId id="270" r:id="rId32"/>
    <p:sldId id="265" r:id="rId33"/>
    <p:sldId id="310" r:id="rId34"/>
    <p:sldId id="311" r:id="rId3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85EFDB"/>
    <a:srgbClr val="009999"/>
    <a:srgbClr val="0000CC"/>
    <a:srgbClr val="FF00FF"/>
    <a:srgbClr val="FFCC00"/>
    <a:srgbClr val="3399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3448" autoAdjust="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BC30D7-EB05-443F-96C7-909EAEE430B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 smtClean="0"/>
              <a:t>Asıl metin stillerini düzenlemek için tıklatın</a:t>
            </a:r>
          </a:p>
          <a:p>
            <a:pPr lvl="1"/>
            <a:r>
              <a:rPr lang="tr-TR" altLang="tr-TR" noProof="0" smtClean="0"/>
              <a:t>İkinci düzey</a:t>
            </a:r>
          </a:p>
          <a:p>
            <a:pPr lvl="2"/>
            <a:r>
              <a:rPr lang="tr-TR" altLang="tr-TR" noProof="0" smtClean="0"/>
              <a:t>Üçüncü düzey</a:t>
            </a:r>
          </a:p>
          <a:p>
            <a:pPr lvl="3"/>
            <a:r>
              <a:rPr lang="tr-TR" altLang="tr-TR" noProof="0" smtClean="0"/>
              <a:t>Dördüncü düzey</a:t>
            </a:r>
          </a:p>
          <a:p>
            <a:pPr lvl="4"/>
            <a:r>
              <a:rPr lang="tr-TR" altLang="tr-TR" noProof="0" smtClean="0"/>
              <a:t>Beşinci düzey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E6650C-9578-4910-9D2C-E759EA8A55C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228E59-EDD1-4D5E-8FF4-FF6B340E241E}" type="slidenum">
              <a:rPr lang="tr-TR" altLang="tr-TR" smtClean="0"/>
              <a:pPr/>
              <a:t>14</a:t>
            </a:fld>
            <a:endParaRPr lang="tr-TR" altLang="tr-T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tr-TR" dirty="0" smtClean="0"/>
              <a:t>AB </a:t>
            </a:r>
            <a:r>
              <a:rPr lang="tr-TR" altLang="tr-TR" dirty="0" err="1" smtClean="0"/>
              <a:t>Biyoyakıt</a:t>
            </a:r>
            <a:r>
              <a:rPr lang="tr-TR" altLang="tr-TR" dirty="0" smtClean="0"/>
              <a:t> direktifinde 2005 yılı için öngörülen %2 </a:t>
            </a:r>
            <a:r>
              <a:rPr lang="tr-TR" altLang="tr-TR" dirty="0" err="1" smtClean="0"/>
              <a:t>biyoyakıt</a:t>
            </a:r>
            <a:r>
              <a:rPr lang="tr-TR" altLang="tr-TR" dirty="0" smtClean="0"/>
              <a:t> kullanımı hedefine ulaşılamamıştır. Hedeflenen %2’lik oran %1,4 değerinde kalmıştır. Bu sonuç karşısında AB, 2010 yılında öngörülen hedefe ulaşılabilmesi için AB </a:t>
            </a:r>
            <a:r>
              <a:rPr lang="tr-TR" altLang="tr-TR" dirty="0" err="1" smtClean="0"/>
              <a:t>Biyoyakıt</a:t>
            </a:r>
            <a:r>
              <a:rPr lang="tr-TR" altLang="tr-TR" dirty="0" smtClean="0"/>
              <a:t> Stratejisi oluşturulmuştur.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60C9AE-1BAF-438B-9CAF-17AACB4F58BE}" type="slidenum">
              <a:rPr lang="tr-TR" altLang="tr-TR" smtClean="0"/>
              <a:pPr/>
              <a:t>15</a:t>
            </a:fld>
            <a:endParaRPr lang="tr-TR" altLang="tr-T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tr-TR" altLang="tr-TR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tr-TR" altLang="tr-TR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tr-TR" altLang="tr-TR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tr-TR" altLang="tr-TR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tr-TR" altLang="tr-TR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tr-TR" altLang="tr-TR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tr-TR" altLang="tr-TR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tr-TR" altLang="tr-TR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tr-TR" altLang="tr-TR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tr-TR" altLang="tr-TR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tr-TR" altLang="tr-TR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tr-TR" altLang="tr-TR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850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altLang="tr-TR" noProof="0" smtClean="0"/>
              <a:t>Asıl başlık stili için tıklatın</a:t>
            </a:r>
          </a:p>
        </p:txBody>
      </p:sp>
      <p:sp>
        <p:nvSpPr>
          <p:cNvPr id="850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tr-TR" altLang="tr-TR" noProof="0" smtClean="0"/>
              <a:t>Asıl alt başlık stilini düzenlemek için tıklatın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7FF5C-F9DA-49AA-B644-8B862C81E1F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F6AA2-E5FC-4E12-8B67-7FA71E392D9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F694-DA82-4341-AC09-2794EA2F743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45D1-2300-4FC8-A8D3-62359CA2F96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05362-A2B9-4357-9B51-F4F1E7B1749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33ACA-CAF9-48B2-A371-43C529147D7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3E720-99D0-497C-90CB-86B90350F47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14B0E-8D92-4423-9073-8B70BFE020E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C382D-D2E4-43A5-ADAB-5A6D0CCD43A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481A-F5A0-45A3-BCE7-99F8661F442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AE42-2240-42CA-B6D8-7920939F91E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D795A-CCE8-498C-ACCE-A4F3817399E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9696"/>
            </a:gs>
            <a:gs pos="50000">
              <a:srgbClr val="CCFF66"/>
            </a:gs>
            <a:gs pos="100000">
              <a:srgbClr val="96969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D8FEFB5-804A-4ACD-97A1-6938AB4E2AF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tr-TR" altLang="tr-TR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tr-TR" altLang="tr-TR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tr-TR" altLang="tr-TR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tr-TR" altLang="tr-TR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tr-TR" altLang="tr-TR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tr-TR" altLang="tr-TR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tr-TR" altLang="tr-TR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tr-TR" altLang="tr-TR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tr-TR" altLang="tr-TR" sz="180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839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Biofu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222750"/>
            <a:ext cx="2952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8275" y="4365625"/>
            <a:ext cx="6400800" cy="2257425"/>
          </a:xfrm>
        </p:spPr>
        <p:txBody>
          <a:bodyPr/>
          <a:lstStyle/>
          <a:p>
            <a:pPr algn="ctr" eaLnBrk="1" hangingPunct="1"/>
            <a:endParaRPr lang="tr-TR" altLang="tr-TR" smtClean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808288" y="2133600"/>
            <a:ext cx="6335712" cy="12922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33CC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CC"/>
            </a:extrusion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505" tIns="37253" rIns="74505" bIns="37253">
            <a:spAutoFit/>
            <a:flatTx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altLang="tr-TR" sz="3200" b="1">
                <a:solidFill>
                  <a:schemeClr val="tx2"/>
                </a:solidFill>
              </a:rPr>
              <a:t>AB BİYOYAKIT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tr-TR" altLang="tr-TR" sz="3200" b="1">
                <a:solidFill>
                  <a:schemeClr val="tx2"/>
                </a:solidFill>
              </a:rPr>
              <a:t>DİREKTİFİ VE STRATEJİSİ</a:t>
            </a:r>
            <a:endParaRPr lang="en-US" altLang="tr-TR" sz="3200" b="1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3077" name="Picture 11" descr="sunflow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D3417"/>
              </a:clrFrom>
              <a:clrTo>
                <a:srgbClr val="1D341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620713"/>
            <a:ext cx="1296987" cy="985837"/>
          </a:xfrm>
          <a:prstGeom prst="rect">
            <a:avLst/>
          </a:prstGeom>
          <a:noFill/>
          <a:ln w="38100" algn="ctr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3078" name="Picture 12" descr="p-cano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549275"/>
            <a:ext cx="1414463" cy="1008063"/>
          </a:xfrm>
          <a:prstGeom prst="rect">
            <a:avLst/>
          </a:prstGeom>
          <a:noFill/>
          <a:ln w="38100" algn="ctr">
            <a:solidFill>
              <a:srgbClr val="008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789363"/>
            <a:ext cx="8351837" cy="2447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tr-TR" sz="2800" b="1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tr-TR" sz="2800" b="1" smtClean="0"/>
              <a:t>Avusturya, Belçika, Estonya, Almanya, Macaristan (Etil Tersiyer Bütil Eter ve biyodizel), İspanya ve İsveç’te </a:t>
            </a:r>
            <a:r>
              <a:rPr lang="en-GB" altLang="tr-TR" sz="2800" b="1" smtClean="0">
                <a:solidFill>
                  <a:srgbClr val="FF3300"/>
                </a:solidFill>
              </a:rPr>
              <a:t>biyoyakıtlar % 100 petrol vergisinden muaftır.  </a:t>
            </a:r>
            <a:endParaRPr lang="tr-TR" altLang="tr-TR" sz="2800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tr-TR" sz="2800" b="1" smtClean="0">
              <a:solidFill>
                <a:srgbClr val="FF3300"/>
              </a:solidFill>
            </a:endParaRP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539750" y="1484313"/>
            <a:ext cx="8135938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altLang="tr-TR" b="1"/>
              <a:t>Avusturya, Belçika, Çek Cumhuriyeti, Estonya, Fransa, Almanya, Macaristan, İrlanda, İtalya, Litvanya, Polonya, İspanya</a:t>
            </a:r>
            <a:r>
              <a:rPr lang="tr-TR" altLang="tr-TR" b="1"/>
              <a:t> ve</a:t>
            </a:r>
            <a:r>
              <a:rPr lang="en-GB" altLang="tr-TR" b="1"/>
              <a:t> İsveç’te </a:t>
            </a:r>
            <a:r>
              <a:rPr lang="en-GB" altLang="tr-TR" b="1">
                <a:solidFill>
                  <a:srgbClr val="FF3300"/>
                </a:solidFill>
              </a:rPr>
              <a:t>biyoyakıt üretimin</a:t>
            </a:r>
            <a:r>
              <a:rPr lang="tr-TR" altLang="tr-TR" b="1">
                <a:solidFill>
                  <a:srgbClr val="FF3300"/>
                </a:solidFill>
              </a:rPr>
              <a:t>d</a:t>
            </a:r>
            <a:r>
              <a:rPr lang="en-GB" altLang="tr-TR" b="1">
                <a:solidFill>
                  <a:srgbClr val="FF3300"/>
                </a:solidFill>
              </a:rPr>
              <a:t>e ve tüketimin</a:t>
            </a:r>
            <a:r>
              <a:rPr lang="tr-TR" altLang="tr-TR" b="1">
                <a:solidFill>
                  <a:srgbClr val="FF3300"/>
                </a:solidFill>
              </a:rPr>
              <a:t>d</a:t>
            </a:r>
            <a:r>
              <a:rPr lang="en-GB" altLang="tr-TR" b="1">
                <a:solidFill>
                  <a:srgbClr val="FF3300"/>
                </a:solidFill>
              </a:rPr>
              <a:t>e teşvikler uygulanmaktadır.</a:t>
            </a:r>
            <a:r>
              <a:rPr lang="en-GB" altLang="tr-TR" b="1">
                <a:solidFill>
                  <a:srgbClr val="CC0099"/>
                </a:solidFill>
              </a:rPr>
              <a:t> </a:t>
            </a:r>
            <a:endParaRPr lang="tr-TR" altLang="tr-TR">
              <a:solidFill>
                <a:srgbClr val="CC0099"/>
              </a:solidFill>
            </a:endParaRP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468313" y="765175"/>
            <a:ext cx="83518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altLang="tr-TR" b="1">
                <a:solidFill>
                  <a:srgbClr val="0000CC"/>
                </a:solidFill>
              </a:rPr>
              <a:t>Biyoyakıt Direktifini</a:t>
            </a:r>
            <a:r>
              <a:rPr lang="tr-TR" altLang="tr-TR" b="1">
                <a:solidFill>
                  <a:srgbClr val="0000CC"/>
                </a:solidFill>
              </a:rPr>
              <a:t> Uygulayan Ülkeler </a:t>
            </a:r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424862" cy="56880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altLang="tr-TR" sz="2800" b="1" smtClean="0">
                <a:solidFill>
                  <a:srgbClr val="0000CC"/>
                </a:solidFill>
              </a:rPr>
              <a:t>Biyoyakıt Direktifi</a:t>
            </a:r>
            <a:r>
              <a:rPr lang="tr-TR" altLang="tr-TR" sz="2800" b="1" smtClean="0">
                <a:solidFill>
                  <a:srgbClr val="0000CC"/>
                </a:solidFill>
              </a:rPr>
              <a:t> ile İlgili Uygulama Aşamasındaki Ülkeler</a:t>
            </a:r>
          </a:p>
          <a:p>
            <a:pPr algn="ctr" eaLnBrk="1" hangingPunct="1">
              <a:buFont typeface="Wingdings" pitchFamily="2" charset="2"/>
              <a:buNone/>
            </a:pPr>
            <a:endParaRPr lang="en-GB" altLang="tr-TR" sz="2800" b="1" smtClean="0"/>
          </a:p>
          <a:p>
            <a:pPr eaLnBrk="1" hangingPunct="1"/>
            <a:r>
              <a:rPr lang="en-GB" altLang="tr-TR" sz="2800" b="1" smtClean="0"/>
              <a:t>Yunanistan, Hollanda, Portekiz, Slovakya ve İngiltere’de teşvik konusunda planlamalar yapılmaktadır. </a:t>
            </a:r>
            <a:endParaRPr lang="tr-TR" altLang="tr-TR" sz="2800" b="1" smtClean="0"/>
          </a:p>
          <a:p>
            <a:pPr eaLnBrk="1" hangingPunct="1"/>
            <a:endParaRPr lang="en-GB" altLang="tr-TR" sz="2800" b="1" smtClean="0"/>
          </a:p>
          <a:p>
            <a:pPr eaLnBrk="1" hangingPunct="1"/>
            <a:r>
              <a:rPr lang="en-GB" altLang="tr-TR" sz="2800" b="1" smtClean="0"/>
              <a:t>İngiltere, Danimarka ve Finlandiya’da biyoyakıtlar konusunda</a:t>
            </a:r>
            <a:r>
              <a:rPr lang="tr-TR" altLang="tr-TR" sz="2800" b="1" smtClean="0"/>
              <a:t> halihazırda</a:t>
            </a:r>
            <a:r>
              <a:rPr lang="en-GB" altLang="tr-TR" sz="2800" b="1" smtClean="0"/>
              <a:t> kritik görüşler mevcuttur.</a:t>
            </a:r>
            <a:r>
              <a:rPr lang="en-GB" altLang="tr-TR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44475" y="1196975"/>
          <a:ext cx="8899525" cy="4824413"/>
        </p:xfrm>
        <a:graphic>
          <a:graphicData uri="http://schemas.openxmlformats.org/presentationml/2006/ole">
            <p:oleObj spid="_x0000_s14338" name="Grafik" r:id="rId3" imgW="8581949" imgH="4057802" progId="MSGraph.Chart.8">
              <p:embed followColorScheme="full"/>
            </p:oleObj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051050" y="692150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b="1">
                <a:solidFill>
                  <a:srgbClr val="0000CC"/>
                </a:solidFill>
              </a:rPr>
              <a:t>AB’de BİYODİZEL ÜRETİMİ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 rot="-5400000">
            <a:off x="-687387" y="2711450"/>
            <a:ext cx="2160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200" b="1"/>
              <a:t>Bin 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1663"/>
            <a:ext cx="5267325" cy="163512"/>
          </a:xfrm>
        </p:spPr>
        <p:txBody>
          <a:bodyPr/>
          <a:lstStyle/>
          <a:p>
            <a:pPr eaLnBrk="1" hangingPunct="1"/>
            <a:r>
              <a:rPr lang="tr-TR" altLang="tr-TR" sz="1800" b="1" smtClean="0"/>
              <a:t>AB-25 Yıllık Biyoetanol Üretimi (ton), 2004</a:t>
            </a:r>
            <a:endParaRPr lang="en-US" altLang="tr-TR" sz="1800" b="1" smtClean="0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07950" y="804863"/>
          <a:ext cx="5327650" cy="2911475"/>
        </p:xfrm>
        <a:graphic>
          <a:graphicData uri="http://schemas.openxmlformats.org/presentationml/2006/ole">
            <p:oleObj spid="_x0000_s15363" name="Bitmap Image" r:id="rId3" imgW="7028571" imgH="3839111" progId="PBrush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563938" y="3905250"/>
          <a:ext cx="5364162" cy="2952750"/>
        </p:xfrm>
        <a:graphic>
          <a:graphicData uri="http://schemas.openxmlformats.org/presentationml/2006/ole">
            <p:oleObj spid="_x0000_s15364" name="Bitmap Image" r:id="rId4" imgW="6973273" imgH="3839111" progId="PBrush">
              <p:embed/>
            </p:oleObj>
          </a:graphicData>
        </a:graphic>
      </p:graphicFrame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48150" y="3716338"/>
            <a:ext cx="4895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altLang="tr-TR" sz="1800" b="1"/>
              <a:t>AB-25 Yıllık Biyoetanol Tüketimi (ton), 2004</a:t>
            </a:r>
            <a:endParaRPr lang="en-US" altLang="tr-TR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516688" y="5373688"/>
            <a:ext cx="1905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400" b="1"/>
              <a:t>Toplam yakıt tüketimlerine enerji eşdeğer katkısı </a:t>
            </a:r>
            <a:endParaRPr lang="en-GB" altLang="tr-TR" sz="1400" b="1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4463"/>
            <a:ext cx="6135687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516688" y="476250"/>
            <a:ext cx="2627312" cy="2520950"/>
          </a:xfrm>
          <a:noFill/>
        </p:spPr>
        <p:txBody>
          <a:bodyPr/>
          <a:lstStyle/>
          <a:p>
            <a:pPr eaLnBrk="1" hangingPunct="1"/>
            <a:r>
              <a:rPr lang="tr-TR" altLang="tr-TR" sz="3200" smtClean="0">
                <a:solidFill>
                  <a:srgbClr val="0000CC"/>
                </a:solidFill>
              </a:rPr>
              <a:t>AB’de Ulusal düzeyde biyoyakıt gelişimi</a:t>
            </a:r>
            <a:endParaRPr lang="en-GB" altLang="tr-TR" sz="320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5516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altLang="tr-TR" sz="2400" smtClean="0"/>
              <a:t>AB Komisyonu</a:t>
            </a:r>
            <a:r>
              <a:rPr lang="en-GB" altLang="tr-TR" sz="2400" smtClean="0"/>
              <a:t> ‘COM (2006) 34</a:t>
            </a:r>
            <a:r>
              <a:rPr lang="tr-TR" altLang="tr-TR" sz="2400" smtClean="0"/>
              <a:t>,                    							</a:t>
            </a:r>
            <a:r>
              <a:rPr lang="en-GB" altLang="tr-TR" sz="2400" smtClean="0"/>
              <a:t>8 </a:t>
            </a:r>
            <a:r>
              <a:rPr lang="tr-TR" altLang="tr-TR" sz="2400" smtClean="0"/>
              <a:t>Şubat</a:t>
            </a:r>
            <a:r>
              <a:rPr lang="en-GB" altLang="tr-TR" sz="2400" smtClean="0"/>
              <a:t> 2006</a:t>
            </a:r>
          </a:p>
          <a:p>
            <a:pPr eaLnBrk="1" hangingPunct="1">
              <a:spcBef>
                <a:spcPct val="70000"/>
              </a:spcBef>
              <a:buFont typeface="Wingdings" pitchFamily="2" charset="2"/>
              <a:buNone/>
            </a:pPr>
            <a:r>
              <a:rPr lang="en-GB" altLang="tr-TR" sz="2400" b="1" smtClean="0">
                <a:solidFill>
                  <a:srgbClr val="FF0000"/>
                </a:solidFill>
              </a:rPr>
              <a:t>3 </a:t>
            </a:r>
            <a:r>
              <a:rPr lang="tr-TR" altLang="tr-TR" sz="2400" b="1" smtClean="0">
                <a:solidFill>
                  <a:srgbClr val="FF0000"/>
                </a:solidFill>
              </a:rPr>
              <a:t>AMAÇ</a:t>
            </a:r>
            <a:endParaRPr lang="en-GB" altLang="tr-TR" sz="2400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GB" altLang="tr-TR" sz="2400" smtClean="0"/>
              <a:t>AB’de ve gelişmekte olan ülkelerde biyoyakıtların daha fazla teşvik edilmesi, pozitif çevresel etkinin temin edilmesi.</a:t>
            </a:r>
            <a:endParaRPr lang="tr-TR" altLang="tr-TR" sz="2400" smtClean="0"/>
          </a:p>
          <a:p>
            <a:pPr eaLnBrk="1" hangingPunct="1"/>
            <a:endParaRPr lang="en-GB" altLang="tr-TR" sz="2400" smtClean="0"/>
          </a:p>
          <a:p>
            <a:pPr eaLnBrk="1" hangingPunct="1"/>
            <a:r>
              <a:rPr lang="en-GB" altLang="tr-TR" sz="2400" smtClean="0"/>
              <a:t>Hammadde maliyeti</a:t>
            </a:r>
            <a:r>
              <a:rPr lang="tr-TR" altLang="tr-TR" sz="2400" smtClean="0"/>
              <a:t>nin</a:t>
            </a:r>
            <a:r>
              <a:rPr lang="en-GB" altLang="tr-TR" sz="2400" smtClean="0"/>
              <a:t> rekabet edilebilir</a:t>
            </a:r>
            <a:r>
              <a:rPr lang="tr-TR" altLang="tr-TR" sz="2400" smtClean="0"/>
              <a:t> bir seviyeye getirilmesi</a:t>
            </a:r>
            <a:r>
              <a:rPr lang="en-GB" altLang="tr-TR" sz="2400" smtClean="0"/>
              <a:t>, 2. kuşak biyoyakıtların AR-GE çalışmaları ve pazara girmelerinin desteklenmesi </a:t>
            </a:r>
            <a:endParaRPr lang="tr-TR" altLang="tr-TR" sz="2400" smtClean="0"/>
          </a:p>
          <a:p>
            <a:pPr eaLnBrk="1" hangingPunct="1"/>
            <a:endParaRPr lang="en-GB" altLang="tr-TR" sz="2400" smtClean="0"/>
          </a:p>
          <a:p>
            <a:pPr eaLnBrk="1" hangingPunct="1"/>
            <a:r>
              <a:rPr lang="en-GB" altLang="tr-TR" sz="2400" smtClean="0"/>
              <a:t>Biyoyakıt hammaddesi ve biyoyakıtlarla ilgili gelişmekte olan ülkelerdeki fırsatların araştırılması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08062"/>
          </a:xfrm>
          <a:noFill/>
        </p:spPr>
        <p:txBody>
          <a:bodyPr/>
          <a:lstStyle/>
          <a:p>
            <a:pPr eaLnBrk="1" hangingPunct="1"/>
            <a:r>
              <a:rPr lang="tr-TR" altLang="tr-TR" smtClean="0">
                <a:solidFill>
                  <a:srgbClr val="0000CC"/>
                </a:solidFill>
              </a:rPr>
              <a:t>AB Biyoyakıt Stratejisi</a:t>
            </a:r>
            <a:endParaRPr lang="en-GB" altLang="tr-TR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07413" cy="49688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arenBoth"/>
            </a:pPr>
            <a:r>
              <a:rPr lang="en-GB" altLang="tr-TR" sz="2400" dirty="0" err="1" smtClean="0"/>
              <a:t>Biyoyakıt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üretim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teşvikleri</a:t>
            </a:r>
            <a:r>
              <a:rPr lang="en-GB" altLang="tr-TR" sz="2400" dirty="0" smtClean="0"/>
              <a:t> </a:t>
            </a:r>
            <a:endParaRPr lang="tr-TR" altLang="tr-TR" sz="2400" dirty="0" smtClean="0"/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Tx/>
              <a:buAutoNum type="arabicParenBoth"/>
            </a:pPr>
            <a:endParaRPr lang="tr-TR" altLang="tr-TR" sz="2400" dirty="0" smtClean="0"/>
          </a:p>
          <a:p>
            <a:pPr marL="990600" lvl="1" indent="-533400" eaLnBrk="1" hangingPunct="1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en-GB" altLang="tr-TR" sz="2400" dirty="0" err="1" smtClean="0"/>
              <a:t>Biyoyakıt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Direktifinin</a:t>
            </a:r>
            <a:r>
              <a:rPr lang="en-GB" altLang="tr-TR" sz="2400" dirty="0" smtClean="0"/>
              <a:t> 2006 </a:t>
            </a:r>
            <a:r>
              <a:rPr lang="en-GB" altLang="tr-TR" sz="2400" dirty="0" err="1" smtClean="0"/>
              <a:t>revizyonu</a:t>
            </a:r>
            <a:endParaRPr lang="tr-TR" altLang="tr-TR" sz="2400" dirty="0" smtClean="0"/>
          </a:p>
          <a:p>
            <a:pPr marL="2209800" lvl="4" indent="-381000" eaLnBrk="1" hangingPunct="1">
              <a:lnSpc>
                <a:spcPct val="80000"/>
              </a:lnSpc>
            </a:pPr>
            <a:r>
              <a:rPr lang="en-GB" altLang="tr-TR" sz="2400" dirty="0" err="1" smtClean="0"/>
              <a:t>Biyoyakıtlarla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ilgili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vergi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teşviki</a:t>
            </a:r>
            <a:endParaRPr lang="tr-TR" altLang="tr-TR" sz="2400" dirty="0" smtClean="0"/>
          </a:p>
          <a:p>
            <a:pPr marL="2209800" lvl="4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tr-TR" sz="2400" dirty="0" smtClean="0"/>
          </a:p>
          <a:p>
            <a:pPr marL="2209800" lvl="4" indent="-381000" eaLnBrk="1" hangingPunct="1">
              <a:lnSpc>
                <a:spcPct val="80000"/>
              </a:lnSpc>
            </a:pPr>
            <a:r>
              <a:rPr lang="en-GB" altLang="tr-TR" sz="2400" dirty="0" err="1" smtClean="0"/>
              <a:t>Biyoyakıtlar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için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ulusal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hedeflerin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belirlenmesi</a:t>
            </a:r>
            <a:r>
              <a:rPr lang="en-GB" altLang="tr-TR" sz="2400" dirty="0" smtClean="0"/>
              <a:t> (</a:t>
            </a:r>
            <a:r>
              <a:rPr lang="en-GB" altLang="tr-TR" sz="2400" dirty="0" err="1" smtClean="0"/>
              <a:t>zorunluluk</a:t>
            </a:r>
            <a:r>
              <a:rPr lang="en-GB" altLang="tr-TR" sz="2400" dirty="0" smtClean="0"/>
              <a:t>)</a:t>
            </a:r>
            <a:endParaRPr lang="tr-TR" altLang="tr-TR" sz="2400" dirty="0" smtClean="0"/>
          </a:p>
          <a:p>
            <a:pPr marL="2209800" lvl="4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tr-TR" sz="2400" dirty="0" smtClean="0"/>
          </a:p>
          <a:p>
            <a:pPr marL="2209800" lvl="4" indent="-381000" eaLnBrk="1" hangingPunct="1">
              <a:lnSpc>
                <a:spcPct val="80000"/>
              </a:lnSpc>
            </a:pPr>
            <a:r>
              <a:rPr lang="en-GB" altLang="tr-TR" sz="2400" dirty="0" err="1" smtClean="0"/>
              <a:t>Sürdürülebilir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üretimin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temini</a:t>
            </a:r>
            <a:r>
              <a:rPr lang="en-GB" altLang="tr-TR" sz="2400" dirty="0" smtClean="0"/>
              <a:t> </a:t>
            </a:r>
            <a:endParaRPr lang="tr-TR" altLang="tr-TR" sz="2400" dirty="0" smtClean="0"/>
          </a:p>
          <a:p>
            <a:pPr marL="2209800" lvl="4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2400" dirty="0" smtClean="0"/>
          </a:p>
          <a:p>
            <a:pPr marL="2209800" lvl="4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2400" dirty="0" smtClean="0"/>
          </a:p>
          <a:p>
            <a:pPr marL="990600" lvl="1" indent="-533400" eaLnBrk="1" hangingPunct="1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en-GB" altLang="tr-TR" sz="2400" dirty="0" err="1" smtClean="0"/>
              <a:t>Kamu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alımlarında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temiz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ve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verimli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taşıtların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alınmasının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teşvik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edilmesi</a:t>
            </a:r>
            <a:r>
              <a:rPr lang="en-GB" altLang="tr-TR" sz="2400" dirty="0" smtClean="0"/>
              <a:t> </a:t>
            </a:r>
            <a:endParaRPr lang="tr-TR" altLang="tr-TR" sz="2400" dirty="0" smtClean="0"/>
          </a:p>
          <a:p>
            <a:pPr marL="990600" lvl="1" indent="-533400" eaLnBrk="1" hangingPunct="1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endParaRPr lang="tr-TR" altLang="tr-TR" sz="24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62950" cy="1027113"/>
          </a:xfrm>
          <a:noFill/>
        </p:spPr>
        <p:txBody>
          <a:bodyPr/>
          <a:lstStyle/>
          <a:p>
            <a:pPr eaLnBrk="1" hangingPunct="1"/>
            <a:r>
              <a:rPr lang="de-DE" altLang="tr-TR" sz="3600" smtClean="0"/>
              <a:t>Stratejide yer alan 7 politika Ekseni</a:t>
            </a:r>
            <a:endParaRPr lang="en-GB" altLang="tr-TR" sz="3600" smtClean="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331913" y="2636838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1331913" y="3429000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1331913" y="4365625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589963" cy="62372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arenBoth" startAt="2"/>
            </a:pPr>
            <a:r>
              <a:rPr lang="en-GB" altLang="tr-TR" sz="2800" smtClean="0"/>
              <a:t>Çevresel faydaların yakalanması</a:t>
            </a:r>
            <a:endParaRPr lang="tr-TR" altLang="tr-TR" sz="2800" smtClean="0"/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tr-TR" altLang="tr-TR" sz="900" smtClean="0"/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800" smtClean="0"/>
              <a:t>	</a:t>
            </a:r>
            <a:r>
              <a:rPr lang="en-GB" altLang="tr-TR" sz="2800" smtClean="0"/>
              <a:t>Biyoyakıtların CO2 emisyon azaltım hesabındaki yerinin test edilmesi </a:t>
            </a:r>
            <a:endParaRPr lang="tr-TR" altLang="tr-TR" sz="2800" smtClean="0"/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tr-TR" sz="2800" smtClean="0"/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800" smtClean="0"/>
              <a:t>	Benzin ve motorindeki biyoetanol/biyodizel limitlerinin emisyonlarının test edilmesi</a:t>
            </a:r>
            <a:endParaRPr lang="en-GB" altLang="tr-TR" sz="2800" smtClean="0">
              <a:solidFill>
                <a:srgbClr val="FF0000"/>
              </a:solidFill>
            </a:endParaRPr>
          </a:p>
          <a:p>
            <a:pPr marL="990600" lvl="1" indent="-533400" eaLnBrk="1" hangingPunct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Tx/>
              <a:buNone/>
            </a:pPr>
            <a:endParaRPr lang="en-GB" altLang="tr-TR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tr-TR" sz="9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800" smtClean="0"/>
              <a:t>(3)    Biyoyakıtların üretim ve dağıtımının geliştirilmesi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tr-TR" sz="160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mtClean="0"/>
              <a:t>     	     </a:t>
            </a:r>
            <a:r>
              <a:rPr lang="en-GB" altLang="tr-TR" smtClean="0"/>
              <a:t>Biyoyakıtlar</a:t>
            </a:r>
            <a:r>
              <a:rPr lang="tr-TR" altLang="tr-TR" smtClean="0"/>
              <a:t>a dayalı </a:t>
            </a:r>
            <a:r>
              <a:rPr lang="en-GB" altLang="tr-TR" smtClean="0"/>
              <a:t>kırsal gelişim politikaları ve</a:t>
            </a:r>
            <a:r>
              <a:rPr lang="tr-TR" altLang="tr-TR" smtClean="0"/>
              <a:t>                                 </a:t>
            </a:r>
            <a:r>
              <a:rPr lang="en-GB" altLang="tr-TR" smtClean="0"/>
              <a:t> </a:t>
            </a:r>
            <a:r>
              <a:rPr lang="tr-TR" altLang="tr-TR" smtClean="0"/>
              <a:t>     </a:t>
            </a:r>
            <a:r>
              <a:rPr lang="en-GB" altLang="tr-TR" smtClean="0"/>
              <a:t>uyumluluk konusunda üye ülkelerin </a:t>
            </a:r>
            <a:r>
              <a:rPr lang="tr-TR" altLang="tr-TR" smtClean="0"/>
              <a:t>   </a:t>
            </a:r>
            <a:r>
              <a:rPr lang="en-GB" altLang="tr-TR" smtClean="0"/>
              <a:t>cesaretlendirilmeleri </a:t>
            </a:r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827088" y="2276475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539750" y="5300663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827088" y="1268413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29600" cy="65976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smtClean="0"/>
              <a:t>  </a:t>
            </a:r>
            <a:endParaRPr lang="en-GB" altLang="tr-TR" sz="28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smtClean="0"/>
              <a:t>(4)     </a:t>
            </a:r>
            <a:r>
              <a:rPr lang="en-GB" altLang="tr-TR" sz="2400" smtClean="0"/>
              <a:t>Hammadde üreticilerinin yaygınlaştırılması</a:t>
            </a:r>
            <a:endParaRPr lang="tr-TR" altLang="tr-TR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tr-TR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tr-TR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smtClean="0"/>
              <a:t>(5)     </a:t>
            </a:r>
            <a:r>
              <a:rPr lang="en-GB" altLang="tr-TR" sz="2400" smtClean="0"/>
              <a:t>Ticaret imkanlarının artırılması </a:t>
            </a:r>
            <a:endParaRPr lang="tr-TR" altLang="tr-TR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tr-TR" sz="240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smtClean="0"/>
              <a:t>	</a:t>
            </a:r>
            <a:r>
              <a:rPr lang="en-GB" altLang="tr-TR" sz="2400" smtClean="0"/>
              <a:t>Şu anda yürürlükte olan ticari anlaşmalar</a:t>
            </a:r>
            <a:r>
              <a:rPr lang="tr-TR" altLang="tr-TR" sz="2400" smtClean="0"/>
              <a:t> AB pazarına </a:t>
            </a:r>
            <a:r>
              <a:rPr lang="en-GB" altLang="tr-TR" sz="2400" smtClean="0"/>
              <a:t>Biyoetanol ithalatı</a:t>
            </a:r>
            <a:r>
              <a:rPr lang="tr-TR" altLang="tr-TR" sz="2400" smtClean="0"/>
              <a:t>nı sağlayacak niteliktedir. </a:t>
            </a:r>
            <a:r>
              <a:rPr lang="en-GB" altLang="tr-TR" sz="2400" smtClean="0"/>
              <a:t> (</a:t>
            </a:r>
            <a:r>
              <a:rPr lang="tr-TR" altLang="tr-TR" sz="2400" smtClean="0"/>
              <a:t>örn. Avrupa Akdeniz Anlaşması gibi</a:t>
            </a:r>
            <a:r>
              <a:rPr lang="en-GB" altLang="tr-TR" sz="2400" smtClean="0"/>
              <a:t>)</a:t>
            </a:r>
            <a:endParaRPr lang="tr-TR" altLang="tr-TR" sz="240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tr-TR" sz="240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smtClean="0"/>
              <a:t>      Halen çeşitli ülkelerle anlaşma müzakereleri sürdürülmektedir. </a:t>
            </a:r>
            <a:endParaRPr lang="en-GB" altLang="tr-TR" sz="2400" smtClean="0"/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611188" y="3429000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611188" y="4941888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62372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smtClean="0"/>
              <a:t>(6)   </a:t>
            </a:r>
            <a:r>
              <a:rPr lang="en-GB" altLang="tr-TR" sz="2400" smtClean="0"/>
              <a:t>Gelişmekte olan ülkelerin desteklenmesi </a:t>
            </a:r>
            <a:endParaRPr lang="tr-TR" altLang="tr-TR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tr-TR" sz="240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smtClean="0"/>
              <a:t>	</a:t>
            </a:r>
            <a:r>
              <a:rPr lang="en-GB" altLang="tr-TR" sz="2400" smtClean="0"/>
              <a:t>Tutarlı bir Biyoyakıt Yardım Paketinin geliştirilmesi </a:t>
            </a:r>
            <a:endParaRPr lang="tr-TR" altLang="tr-TR" sz="240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tr-TR" sz="240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smtClean="0"/>
              <a:t>	</a:t>
            </a:r>
            <a:r>
              <a:rPr lang="en-GB" altLang="tr-TR" sz="2400" smtClean="0"/>
              <a:t>Ulusal biyoyakıt platformlarının ve bölgesel biyoyakıt hareket planlarının geliştirilmesine yardımcı olunması</a:t>
            </a:r>
            <a:endParaRPr lang="tr-TR" altLang="tr-TR" sz="240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tr-TR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smtClean="0"/>
              <a:t>(7)	</a:t>
            </a:r>
            <a:r>
              <a:rPr lang="en-GB" altLang="tr-TR" sz="2400" smtClean="0"/>
              <a:t>Araştırma Geliştirme çalışmalarının desteklenmesi</a:t>
            </a:r>
            <a:endParaRPr lang="tr-TR" altLang="tr-TR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tr-TR" sz="240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smtClean="0"/>
              <a:t>	</a:t>
            </a:r>
            <a:r>
              <a:rPr lang="en-GB" altLang="tr-TR" sz="2400" smtClean="0"/>
              <a:t>7.Çerçeve Programı kapsamında biyoyakıtların desteklenmesi (öncelikler: biyorafineri kavramı ve 2. kuşak biyoyakıtlar )</a:t>
            </a:r>
            <a:endParaRPr lang="tr-TR" altLang="tr-TR" sz="240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tr-TR" sz="240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smtClean="0"/>
              <a:t>	</a:t>
            </a:r>
            <a:r>
              <a:rPr lang="en-GB" altLang="tr-TR" sz="2400" smtClean="0"/>
              <a:t>Biyoyakıt teknoloji platformlarınının bir endüstri dalı olarak geliştirilmesinin cesaretlendirilmesi. </a:t>
            </a:r>
            <a:endParaRPr lang="de-DE" altLang="tr-TR" sz="2400" smtClean="0"/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>
            <a:off x="684213" y="1628775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684213" y="2349500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611188" y="4724400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21510" name="AutoShape 7"/>
          <p:cNvSpPr>
            <a:spLocks noChangeArrowheads="1"/>
          </p:cNvSpPr>
          <p:nvPr/>
        </p:nvSpPr>
        <p:spPr bwMode="auto">
          <a:xfrm>
            <a:off x="611188" y="6092825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3816350" cy="288925"/>
          </a:xfrm>
        </p:spPr>
        <p:txBody>
          <a:bodyPr/>
          <a:lstStyle/>
          <a:p>
            <a:pPr eaLnBrk="1" hangingPunct="1"/>
            <a:r>
              <a:rPr lang="tr-TR" altLang="tr-TR" sz="3200" b="1" smtClean="0">
                <a:solidFill>
                  <a:srgbClr val="0000CC"/>
                </a:solidFill>
              </a:rPr>
              <a:t>KAPSAM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62950" cy="5876925"/>
          </a:xfrm>
        </p:spPr>
        <p:txBody>
          <a:bodyPr/>
          <a:lstStyle/>
          <a:p>
            <a:pPr eaLnBrk="1" hangingPunct="1"/>
            <a:r>
              <a:rPr lang="tr-TR" altLang="tr-TR" sz="2400" b="1" smtClean="0"/>
              <a:t>Neden Biyoyakıt?</a:t>
            </a:r>
          </a:p>
          <a:p>
            <a:pPr eaLnBrk="1" hangingPunct="1"/>
            <a:r>
              <a:rPr lang="tr-TR" altLang="tr-TR" sz="2400" b="1" smtClean="0"/>
              <a:t>AB Biyoyakıt Direktifi</a:t>
            </a:r>
          </a:p>
          <a:p>
            <a:pPr eaLnBrk="1" hangingPunct="1"/>
            <a:r>
              <a:rPr lang="en-GB" altLang="tr-TR" sz="2400" b="1" smtClean="0"/>
              <a:t>Biyoyakıt Direktifini</a:t>
            </a:r>
            <a:r>
              <a:rPr lang="tr-TR" altLang="tr-TR" sz="2400" b="1" smtClean="0"/>
              <a:t> Uygulayan Ülkeler</a:t>
            </a:r>
          </a:p>
          <a:p>
            <a:pPr eaLnBrk="1" hangingPunct="1"/>
            <a:r>
              <a:rPr lang="tr-TR" altLang="tr-TR" sz="2400" b="1" smtClean="0"/>
              <a:t>AB’de Biyodizel Üretimi</a:t>
            </a:r>
          </a:p>
          <a:p>
            <a:pPr eaLnBrk="1" hangingPunct="1"/>
            <a:r>
              <a:rPr lang="tr-TR" altLang="tr-TR" sz="2400" b="1" smtClean="0"/>
              <a:t>Neden Ülkemizde Biyoyakıt </a:t>
            </a:r>
          </a:p>
          <a:p>
            <a:pPr eaLnBrk="1" hangingPunct="1"/>
            <a:r>
              <a:rPr lang="tr-TR" altLang="tr-TR" sz="2400" b="1" smtClean="0"/>
              <a:t>AB Biyoyakıt Stratejisi</a:t>
            </a:r>
          </a:p>
          <a:p>
            <a:pPr eaLnBrk="1" hangingPunct="1"/>
            <a:r>
              <a:rPr lang="tr-TR" altLang="tr-TR" sz="2400" b="1" smtClean="0"/>
              <a:t>Biyodizel Sektöründe Örnek Uygulama – Almanya</a:t>
            </a:r>
          </a:p>
          <a:p>
            <a:pPr lvl="2" eaLnBrk="1" hangingPunct="1"/>
            <a:r>
              <a:rPr lang="tr-TR" altLang="tr-TR" b="1" smtClean="0"/>
              <a:t>Politik ve Yasal Altyapı</a:t>
            </a:r>
          </a:p>
          <a:p>
            <a:pPr lvl="2" eaLnBrk="1" hangingPunct="1"/>
            <a:r>
              <a:rPr lang="tr-TR" altLang="tr-TR" b="1" smtClean="0"/>
              <a:t>Pazar Durumu</a:t>
            </a:r>
          </a:p>
          <a:p>
            <a:pPr lvl="2" eaLnBrk="1" hangingPunct="1"/>
            <a:r>
              <a:rPr lang="tr-TR" altLang="tr-TR" b="1" smtClean="0"/>
              <a:t>Biyodizel-Dizel Fiyat Karşılaştırması</a:t>
            </a:r>
          </a:p>
          <a:p>
            <a:pPr eaLnBrk="1" hangingPunct="1"/>
            <a:r>
              <a:rPr lang="tr-TR" altLang="tr-TR" sz="2400" b="1" smtClean="0"/>
              <a:t>Muhtelif AB Ülkeleri ile ABD’deki Uygulamalar</a:t>
            </a:r>
          </a:p>
          <a:p>
            <a:pPr eaLnBrk="1" hangingPunct="1"/>
            <a:r>
              <a:rPr lang="tr-TR" altLang="tr-TR" sz="2400" b="1" smtClean="0"/>
              <a:t>Sonuç ve Öneriler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263525"/>
            <a:ext cx="9144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400" b="1">
                <a:solidFill>
                  <a:srgbClr val="0000CC"/>
                </a:solidFill>
                <a:latin typeface="Times New Roman" pitchFamily="18" charset="0"/>
              </a:rPr>
              <a:t>BİYODİZEL SEKTÖRÜNDE ÖRNEK UYGULAMALAR </a:t>
            </a:r>
          </a:p>
          <a:p>
            <a:pPr algn="ctr">
              <a:spcBef>
                <a:spcPct val="50000"/>
              </a:spcBef>
            </a:pPr>
            <a:r>
              <a:rPr lang="tr-TR" altLang="tr-TR" sz="2400" b="1">
                <a:solidFill>
                  <a:srgbClr val="0000CC"/>
                </a:solidFill>
                <a:latin typeface="Times New Roman" pitchFamily="18" charset="0"/>
              </a:rPr>
              <a:t>ALMANYA</a:t>
            </a:r>
            <a:endParaRPr lang="en-US" altLang="tr-TR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500563" y="1281113"/>
            <a:ext cx="4643437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tr-TR" sz="2300">
                <a:cs typeface="Arial" charset="0"/>
              </a:rPr>
              <a:t>Yapılan planlara göre 2005 yılında  dizel ihtiyacının  % 2,2’si,  2020 yılında ise % 4‘ ü b</a:t>
            </a:r>
            <a:r>
              <a:rPr lang="it-IT" altLang="tr-TR" sz="2300">
                <a:cs typeface="Arial" charset="0"/>
              </a:rPr>
              <a:t>iyodizel </a:t>
            </a:r>
            <a:r>
              <a:rPr lang="de-DE" altLang="tr-TR" sz="2300">
                <a:cs typeface="Arial" charset="0"/>
              </a:rPr>
              <a:t>ile karşılanacaktır.</a:t>
            </a:r>
            <a:endParaRPr lang="en-US" altLang="tr-TR" sz="2300">
              <a:solidFill>
                <a:srgbClr val="0000FF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DE" altLang="tr-TR" sz="2300">
                <a:cs typeface="Arial" charset="0"/>
              </a:rPr>
              <a:t> Almanya’ da biyodizel için fosil yakıt vergisi alınmamaktadır.</a:t>
            </a:r>
            <a:endParaRPr lang="en-US" altLang="tr-TR" sz="2300">
              <a:solidFill>
                <a:srgbClr val="0000FF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tr-TR" altLang="tr-TR" sz="2300"/>
              <a:t>Halihazırda</a:t>
            </a:r>
            <a:r>
              <a:rPr lang="de-DE" altLang="tr-TR" sz="2300">
                <a:cs typeface="Arial" charset="0"/>
              </a:rPr>
              <a:t> </a:t>
            </a:r>
            <a:r>
              <a:rPr lang="tr-TR" altLang="tr-TR" sz="2300"/>
              <a:t>B100,</a:t>
            </a:r>
            <a:r>
              <a:rPr lang="de-DE" altLang="tr-TR" sz="2300">
                <a:cs typeface="Arial" charset="0"/>
              </a:rPr>
              <a:t> 900’ü aşkın benzin istasyonunda  kullanıcıların hizmetine sunulmuştur</a:t>
            </a:r>
            <a:r>
              <a:rPr lang="de-DE" altLang="tr-TR" sz="2300">
                <a:latin typeface="Times New Roman" pitchFamily="18" charset="0"/>
                <a:cs typeface="Times New Roman" pitchFamily="18" charset="0"/>
              </a:rPr>
              <a:t>. </a:t>
            </a:r>
            <a:endParaRPr lang="tr-TR" altLang="tr-TR" sz="23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altLang="tr-TR" sz="2300">
                <a:cs typeface="Arial" charset="0"/>
              </a:rPr>
              <a:t>2006 yılında 2 milyon tonun üzerinde biyodizel üretimi, 1900 satış noktası (her 10 istasyondan birisinin biyodizel istasyonu olması) hedeflenmektedir. </a:t>
            </a:r>
            <a:endParaRPr lang="en-US" altLang="tr-TR" sz="2300">
              <a:cs typeface="Arial" charset="0"/>
            </a:endParaRPr>
          </a:p>
        </p:txBody>
      </p:sp>
      <p:pic>
        <p:nvPicPr>
          <p:cNvPr id="22532" name="Picture 5" descr="RZ_Biodiesel capacity#3D3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443071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685800"/>
          </a:xfrm>
          <a:noFill/>
        </p:spPr>
        <p:txBody>
          <a:bodyPr/>
          <a:lstStyle/>
          <a:p>
            <a:pPr algn="ctr" eaLnBrk="1" hangingPunct="1"/>
            <a:r>
              <a:rPr lang="tr-TR" altLang="tr-TR" sz="3200" b="1" smtClean="0">
                <a:solidFill>
                  <a:srgbClr val="0000CC"/>
                </a:solidFill>
              </a:rPr>
              <a:t>Biyodizelle İlgili Politik ve Yasal Alt Yapı</a:t>
            </a:r>
            <a:endParaRPr lang="en-GB" altLang="tr-TR" sz="3200" b="1" smtClean="0">
              <a:solidFill>
                <a:srgbClr val="0000CC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507412" cy="4321175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altLang="tr-TR" sz="2800" b="1" smtClean="0"/>
              <a:t>Almanya Petrol Vergi Yasası</a:t>
            </a:r>
            <a:r>
              <a:rPr lang="en-GB" altLang="tr-TR" sz="2800" b="1" smtClean="0"/>
              <a:t> (</a:t>
            </a:r>
            <a:r>
              <a:rPr lang="tr-TR" altLang="tr-TR" sz="2800" b="1" smtClean="0"/>
              <a:t>Madde </a:t>
            </a:r>
            <a:r>
              <a:rPr lang="en-GB" altLang="tr-TR" sz="2800" b="1" smtClean="0"/>
              <a:t>17, § 2a)</a:t>
            </a:r>
          </a:p>
          <a:p>
            <a:pPr lvl="1" eaLnBrk="1" hangingPunct="1"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tr-TR" altLang="tr-TR" sz="2400" smtClean="0"/>
              <a:t>1 Ocak 2004 tarihinde yürürlüğe girmiştir.</a:t>
            </a:r>
            <a:endParaRPr lang="en-GB" altLang="tr-TR" sz="2400" smtClean="0"/>
          </a:p>
          <a:p>
            <a:pPr lvl="1" eaLnBrk="1" hangingPunct="1"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tr-TR" altLang="tr-TR" sz="2400" smtClean="0"/>
              <a:t>Fosil yakıtlara karıştırılma oranına göre biyoyakıtlardan tercihli vergi alınmasını öngörmektedir.</a:t>
            </a:r>
          </a:p>
          <a:p>
            <a:pPr lvl="1" eaLnBrk="1" hangingPunct="1"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tr-TR" altLang="tr-TR" sz="2400" smtClean="0"/>
              <a:t>Parlementoya yıllık rapor hazırlanması gerekliliği vardır </a:t>
            </a:r>
            <a:r>
              <a:rPr lang="en-GB" altLang="tr-TR" sz="2400" smtClean="0"/>
              <a:t>(</a:t>
            </a:r>
            <a:r>
              <a:rPr lang="tr-TR" altLang="tr-TR" sz="2400" smtClean="0"/>
              <a:t>ilk rapor </a:t>
            </a:r>
            <a:r>
              <a:rPr lang="en-GB" altLang="tr-TR" sz="2400" smtClean="0"/>
              <a:t> 21 </a:t>
            </a:r>
            <a:r>
              <a:rPr lang="tr-TR" altLang="tr-TR" sz="2400" smtClean="0"/>
              <a:t>Haziran 2</a:t>
            </a:r>
            <a:r>
              <a:rPr lang="en-GB" altLang="tr-TR" sz="2400" smtClean="0"/>
              <a:t>005</a:t>
            </a:r>
            <a:r>
              <a:rPr lang="tr-TR" altLang="tr-TR" sz="2400" smtClean="0"/>
              <a:t> tarihinde Parlementoya sunulmuştur</a:t>
            </a:r>
            <a:r>
              <a:rPr lang="en-GB" altLang="tr-TR" sz="2400" smtClean="0"/>
              <a:t>)</a:t>
            </a:r>
            <a:r>
              <a:rPr lang="tr-TR" altLang="tr-TR" sz="2400" smtClean="0"/>
              <a:t>.</a:t>
            </a:r>
            <a:endParaRPr lang="en-GB" altLang="tr-TR" sz="2400" smtClean="0"/>
          </a:p>
          <a:p>
            <a:pPr lvl="1" eaLnBrk="1" hangingPunct="1"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tr-TR" altLang="tr-TR" sz="2400" smtClean="0"/>
              <a:t>Gerekli görüldüğünde tercihli vergi sisteminde uyarlama yapılabilinir.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301038" cy="460851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b="1" dirty="0" smtClean="0"/>
              <a:t>Standartlar </a:t>
            </a:r>
            <a:r>
              <a:rPr lang="tr-TR" altLang="tr-TR" sz="2400" b="1" dirty="0" smtClean="0"/>
              <a:t>Bazında Kalite güvencesi</a:t>
            </a:r>
            <a:endParaRPr lang="en-GB" altLang="tr-TR" sz="2400" b="1" dirty="0" smtClean="0"/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tr-TR" altLang="tr-TR" sz="2400" dirty="0" smtClean="0"/>
              <a:t>Avrupa </a:t>
            </a:r>
            <a:r>
              <a:rPr lang="tr-TR" altLang="tr-TR" sz="2400" dirty="0" err="1" smtClean="0"/>
              <a:t>Biyodizel</a:t>
            </a:r>
            <a:r>
              <a:rPr lang="tr-TR" altLang="tr-TR" sz="2400" dirty="0" smtClean="0"/>
              <a:t> Standardı</a:t>
            </a:r>
            <a:r>
              <a:rPr lang="en-GB" altLang="tr-TR" sz="2400" dirty="0" smtClean="0"/>
              <a:t> DIN EN 14214 (FAME)</a:t>
            </a:r>
            <a:r>
              <a:rPr lang="tr-TR" altLang="tr-TR" sz="2400" dirty="0" smtClean="0"/>
              <a:t> geçerlidir.</a:t>
            </a:r>
            <a:endParaRPr lang="en-GB" altLang="tr-TR" sz="2400" dirty="0" smtClean="0"/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tr-TR" altLang="tr-TR" sz="2400" dirty="0" smtClean="0"/>
              <a:t>Spesifik bir anlaşma olmadığı sürece fosil yakıta % 5’e kadar </a:t>
            </a:r>
            <a:r>
              <a:rPr lang="tr-TR" altLang="tr-TR" sz="2400" dirty="0" err="1" smtClean="0"/>
              <a:t>biyodizel</a:t>
            </a:r>
            <a:r>
              <a:rPr lang="tr-TR" altLang="tr-TR" sz="2400" dirty="0" smtClean="0"/>
              <a:t> katılması durumunda </a:t>
            </a:r>
            <a:r>
              <a:rPr lang="en-GB" altLang="tr-TR" sz="2400" dirty="0" smtClean="0"/>
              <a:t>DIN EN 590 </a:t>
            </a:r>
            <a:r>
              <a:rPr lang="tr-TR" altLang="tr-TR" sz="2400" dirty="0" smtClean="0"/>
              <a:t>standardı kullanılabilmektedir. </a:t>
            </a:r>
            <a:endParaRPr lang="en-GB" altLang="tr-TR" sz="2400" dirty="0" smtClean="0"/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 typeface="Wingdings" pitchFamily="2" charset="2"/>
              <a:buNone/>
            </a:pPr>
            <a:r>
              <a:rPr lang="tr-TR" altLang="tr-TR" sz="2400" b="1" dirty="0" smtClean="0"/>
              <a:t>Emisyon </a:t>
            </a:r>
            <a:r>
              <a:rPr lang="tr-TR" altLang="tr-TR" sz="2400" b="1" dirty="0" err="1" smtClean="0"/>
              <a:t>Kontrolu</a:t>
            </a:r>
            <a:r>
              <a:rPr lang="tr-TR" altLang="tr-TR" sz="2400" b="1" dirty="0" smtClean="0"/>
              <a:t> için 10. Düzenlemeye </a:t>
            </a:r>
            <a:r>
              <a:rPr lang="tr-TR" altLang="tr-TR" sz="2400" b="1" dirty="0" err="1" smtClean="0"/>
              <a:t>Biyodizelin</a:t>
            </a:r>
            <a:r>
              <a:rPr lang="tr-TR" altLang="tr-TR" sz="2400" b="1" dirty="0" smtClean="0"/>
              <a:t> Dahil Edilmesi 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 typeface="Wingdings" pitchFamily="2" charset="2"/>
              <a:buNone/>
            </a:pPr>
            <a:r>
              <a:rPr lang="en-GB" altLang="tr-TR" sz="2400" dirty="0" smtClean="0"/>
              <a:t>DIN EN 14214 </a:t>
            </a:r>
            <a:r>
              <a:rPr lang="tr-TR" altLang="tr-TR" sz="2400" dirty="0" smtClean="0"/>
              <a:t>Standardına uymak koşulu ile son kullanıcıya </a:t>
            </a:r>
            <a:r>
              <a:rPr lang="tr-TR" altLang="tr-TR" sz="2400" dirty="0" err="1" smtClean="0"/>
              <a:t>biyodizel</a:t>
            </a:r>
            <a:r>
              <a:rPr lang="tr-TR" altLang="tr-TR" sz="2400" dirty="0" smtClean="0"/>
              <a:t> ticari anlamda satılabilinir. </a:t>
            </a:r>
            <a:endParaRPr lang="en-GB" altLang="tr-TR" sz="2400" dirty="0" smtClean="0"/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229600" cy="685800"/>
          </a:xfrm>
          <a:noFill/>
        </p:spPr>
        <p:txBody>
          <a:bodyPr/>
          <a:lstStyle/>
          <a:p>
            <a:pPr algn="ctr" eaLnBrk="1" hangingPunct="1"/>
            <a:r>
              <a:rPr lang="tr-TR" altLang="tr-TR" sz="3200" b="1" smtClean="0">
                <a:solidFill>
                  <a:srgbClr val="0000CC"/>
                </a:solidFill>
              </a:rPr>
              <a:t>Biyodizelle İlgili Politik ve Yasal Alt Yapı</a:t>
            </a:r>
            <a:endParaRPr lang="en-GB" altLang="tr-TR" sz="3200" b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685800"/>
          </a:xfrm>
        </p:spPr>
        <p:txBody>
          <a:bodyPr/>
          <a:lstStyle/>
          <a:p>
            <a:pPr algn="ctr" eaLnBrk="1" hangingPunct="1"/>
            <a:r>
              <a:rPr lang="tr-TR" altLang="tr-TR" sz="4000" smtClean="0">
                <a:solidFill>
                  <a:srgbClr val="0000CC"/>
                </a:solidFill>
              </a:rPr>
              <a:t>Almanya’da </a:t>
            </a:r>
            <a:r>
              <a:rPr lang="en-GB" altLang="tr-TR" sz="4000" smtClean="0">
                <a:solidFill>
                  <a:srgbClr val="0000CC"/>
                </a:solidFill>
              </a:rPr>
              <a:t>Bi</a:t>
            </a:r>
            <a:r>
              <a:rPr lang="tr-TR" altLang="tr-TR" sz="4000" smtClean="0">
                <a:solidFill>
                  <a:srgbClr val="0000CC"/>
                </a:solidFill>
              </a:rPr>
              <a:t>yodizel</a:t>
            </a:r>
            <a:r>
              <a:rPr lang="en-GB" altLang="tr-TR" sz="4000" smtClean="0">
                <a:solidFill>
                  <a:srgbClr val="0000CC"/>
                </a:solidFill>
              </a:rPr>
              <a:t> </a:t>
            </a:r>
            <a:r>
              <a:rPr lang="tr-TR" altLang="tr-TR" sz="4000" smtClean="0">
                <a:solidFill>
                  <a:srgbClr val="0000CC"/>
                </a:solidFill>
              </a:rPr>
              <a:t>Pazarı</a:t>
            </a:r>
            <a:endParaRPr lang="en-GB" altLang="tr-TR" sz="4000" smtClean="0">
              <a:solidFill>
                <a:srgbClr val="0000CC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484313"/>
            <a:ext cx="4473575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altLang="tr-TR" sz="24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400" smtClean="0"/>
              <a:t>2003’e kadar</a:t>
            </a:r>
            <a:r>
              <a:rPr lang="en-GB" altLang="tr-TR" sz="2400" smtClean="0"/>
              <a:t>: B100 </a:t>
            </a:r>
            <a:endParaRPr lang="tr-TR" altLang="tr-TR" sz="2400" smtClean="0"/>
          </a:p>
          <a:p>
            <a:pPr eaLnBrk="1" hangingPunct="1">
              <a:lnSpc>
                <a:spcPct val="80000"/>
              </a:lnSpc>
            </a:pPr>
            <a:endParaRPr lang="tr-TR" altLang="tr-TR" sz="24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400" smtClean="0"/>
              <a:t>2004’ten beri</a:t>
            </a:r>
            <a:r>
              <a:rPr lang="en-GB" altLang="tr-TR" sz="2400" smtClean="0"/>
              <a:t>: B5 and B100</a:t>
            </a:r>
            <a:endParaRPr lang="tr-TR" altLang="tr-TR" sz="2400" smtClean="0"/>
          </a:p>
          <a:p>
            <a:pPr eaLnBrk="1" hangingPunct="1">
              <a:lnSpc>
                <a:spcPct val="80000"/>
              </a:lnSpc>
            </a:pPr>
            <a:endParaRPr lang="en-GB" altLang="tr-TR" sz="24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400" smtClean="0"/>
              <a:t>Dizel pazarına </a:t>
            </a:r>
            <a:r>
              <a:rPr lang="en-GB" altLang="tr-TR" sz="2400" smtClean="0"/>
              <a:t>% </a:t>
            </a:r>
            <a:r>
              <a:rPr lang="tr-TR" altLang="tr-TR" sz="2400" smtClean="0"/>
              <a:t>4 katkı</a:t>
            </a:r>
          </a:p>
          <a:p>
            <a:pPr eaLnBrk="1" hangingPunct="1">
              <a:lnSpc>
                <a:spcPct val="80000"/>
              </a:lnSpc>
            </a:pPr>
            <a:endParaRPr lang="en-GB" altLang="tr-TR" sz="2400" smtClean="0"/>
          </a:p>
          <a:p>
            <a:pPr eaLnBrk="1" hangingPunct="1">
              <a:lnSpc>
                <a:spcPct val="80000"/>
              </a:lnSpc>
            </a:pPr>
            <a:r>
              <a:rPr lang="en-GB" altLang="tr-TR" sz="2400" smtClean="0"/>
              <a:t>Bi</a:t>
            </a:r>
            <a:r>
              <a:rPr lang="tr-TR" altLang="tr-TR" sz="2400" smtClean="0"/>
              <a:t>y</a:t>
            </a:r>
            <a:r>
              <a:rPr lang="en-GB" altLang="tr-TR" sz="2400" smtClean="0"/>
              <a:t>odi</a:t>
            </a:r>
            <a:r>
              <a:rPr lang="tr-TR" altLang="tr-TR" sz="2400" smtClean="0"/>
              <a:t>zel litre başına dizelden 10 cent daha ucuz</a:t>
            </a:r>
          </a:p>
          <a:p>
            <a:pPr eaLnBrk="1" hangingPunct="1">
              <a:lnSpc>
                <a:spcPct val="80000"/>
              </a:lnSpc>
            </a:pPr>
            <a:endParaRPr lang="tr-TR" altLang="tr-TR" sz="24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2400" smtClean="0"/>
              <a:t>Vergi konusu üzerinde hala çalışmalar yapılmaktadır.</a:t>
            </a:r>
            <a:endParaRPr lang="en-GB" altLang="tr-TR" sz="240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857625"/>
            <a:ext cx="33845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33845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tr-TR" altLang="tr-TR" sz="2800" b="1" smtClean="0">
                <a:solidFill>
                  <a:srgbClr val="0000CC"/>
                </a:solidFill>
              </a:rPr>
              <a:t>Almanya’da Biyodizel – Dizel Fiyat Karşılaştırması </a:t>
            </a:r>
            <a:endParaRPr lang="en-GB" altLang="tr-TR" sz="2800" b="1" smtClean="0">
              <a:solidFill>
                <a:srgbClr val="0000CC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971800"/>
            <a:ext cx="4103688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altLang="tr-TR" sz="1800" b="1" smtClean="0"/>
              <a:t>Almanya’da biyoyakıt vergi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1800" b="1" smtClean="0"/>
              <a:t>teşviğinin geleceği üzerine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1800" b="1" smtClean="0"/>
              <a:t>tartışma</a:t>
            </a:r>
            <a:r>
              <a:rPr lang="en-GB" altLang="tr-TR" sz="1800" b="1" smtClean="0"/>
              <a:t> </a:t>
            </a:r>
            <a:r>
              <a:rPr lang="en-GB" altLang="tr-TR" sz="1800" smtClean="0"/>
              <a:t>		</a:t>
            </a:r>
            <a:endParaRPr lang="tr-TR" altLang="tr-TR" sz="1800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1800" smtClean="0"/>
              <a:t>    	</a:t>
            </a:r>
            <a:r>
              <a:rPr lang="tr-TR" altLang="tr-TR" sz="1800" b="1" smtClean="0"/>
              <a:t>Enerji Vergi Önerisi</a:t>
            </a:r>
            <a:r>
              <a:rPr lang="en-GB" altLang="tr-TR" sz="1800" smtClean="0"/>
              <a:t> </a:t>
            </a:r>
          </a:p>
          <a:p>
            <a:pPr lvl="3" eaLnBrk="1" hangingPunct="1">
              <a:spcBef>
                <a:spcPct val="40000"/>
              </a:spcBef>
              <a:buClr>
                <a:schemeClr val="tx1"/>
              </a:buClr>
              <a:buFontTx/>
              <a:buChar char="•"/>
            </a:pPr>
            <a:r>
              <a:rPr lang="en-GB" altLang="tr-TR" sz="1800" smtClean="0"/>
              <a:t>B100</a:t>
            </a:r>
            <a:r>
              <a:rPr lang="tr-TR" altLang="tr-TR" sz="1800" smtClean="0"/>
              <a:t> için 10 cent/litre</a:t>
            </a:r>
            <a:r>
              <a:rPr lang="en-GB" altLang="tr-TR" sz="1800" smtClean="0"/>
              <a:t>, B5</a:t>
            </a:r>
            <a:r>
              <a:rPr lang="tr-TR" altLang="tr-TR" sz="1800" smtClean="0"/>
              <a:t> için 15 cent/litre</a:t>
            </a:r>
            <a:endParaRPr lang="en-GB" altLang="tr-TR" sz="1800" smtClean="0"/>
          </a:p>
          <a:p>
            <a:pPr eaLnBrk="1" hangingPunct="1">
              <a:spcBef>
                <a:spcPct val="70000"/>
              </a:spcBef>
              <a:buFont typeface="Wingdings" pitchFamily="2" charset="2"/>
              <a:buNone/>
            </a:pPr>
            <a:r>
              <a:rPr lang="en-GB" altLang="tr-TR" sz="1800" b="1" smtClean="0"/>
              <a:t>	2007: B5 </a:t>
            </a:r>
            <a:r>
              <a:rPr lang="tr-TR" altLang="tr-TR" sz="1800" b="1" smtClean="0"/>
              <a:t>karışımının vergi indirimsiz ve zorunlu olması önerilmektedir. </a:t>
            </a:r>
            <a:endParaRPr lang="en-GB" altLang="tr-TR" sz="1800" smtClean="0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65088" y="3141663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1557338"/>
            <a:ext cx="43926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GB" altLang="tr-TR" sz="2000"/>
              <a:t>Bi</a:t>
            </a:r>
            <a:r>
              <a:rPr lang="tr-TR" altLang="tr-TR" sz="2000"/>
              <a:t>yodizel Satış Fiyatı</a:t>
            </a:r>
            <a:r>
              <a:rPr lang="en-GB" altLang="tr-TR" sz="2000"/>
              <a:t> </a:t>
            </a:r>
            <a:r>
              <a:rPr lang="tr-TR" altLang="tr-TR" sz="2000"/>
              <a:t/>
            </a:r>
            <a:br>
              <a:rPr lang="tr-TR" altLang="tr-TR" sz="2000"/>
            </a:br>
            <a:r>
              <a:rPr lang="tr-TR" altLang="tr-TR" sz="2000"/>
              <a:t>Ağustos</a:t>
            </a:r>
            <a:r>
              <a:rPr lang="en-GB" altLang="tr-TR" sz="2000"/>
              <a:t> 2006</a:t>
            </a:r>
            <a:r>
              <a:rPr lang="tr-TR" altLang="tr-TR" sz="2000"/>
              <a:t/>
            </a:r>
            <a:br>
              <a:rPr lang="tr-TR" altLang="tr-TR" sz="2000"/>
            </a:br>
            <a:r>
              <a:rPr lang="en-GB" altLang="tr-TR" sz="2000"/>
              <a:t> Bi</a:t>
            </a:r>
            <a:r>
              <a:rPr lang="tr-TR" altLang="tr-TR" sz="2000"/>
              <a:t>yodizel</a:t>
            </a:r>
            <a:r>
              <a:rPr lang="en-GB" altLang="tr-TR" sz="2000"/>
              <a:t> </a:t>
            </a:r>
            <a:r>
              <a:rPr lang="tr-TR" altLang="tr-TR" sz="2000"/>
              <a:t>:	</a:t>
            </a:r>
            <a:r>
              <a:rPr lang="en-GB" altLang="tr-TR" sz="2000"/>
              <a:t>10</a:t>
            </a:r>
            <a:r>
              <a:rPr lang="tr-TR" altLang="tr-TR" sz="2000"/>
              <a:t>2</a:t>
            </a:r>
            <a:r>
              <a:rPr lang="en-GB" altLang="tr-TR" sz="2000"/>
              <a:t> ct </a:t>
            </a:r>
            <a:r>
              <a:rPr lang="tr-TR" altLang="tr-TR" sz="2000"/>
              <a:t>/ litre</a:t>
            </a:r>
            <a:r>
              <a:rPr lang="en-GB" altLang="tr-TR" sz="2000"/>
              <a:t/>
            </a:r>
            <a:br>
              <a:rPr lang="en-GB" altLang="tr-TR" sz="2000"/>
            </a:br>
            <a:r>
              <a:rPr lang="en-GB" altLang="tr-TR" sz="2000"/>
              <a:t> Di</a:t>
            </a:r>
            <a:r>
              <a:rPr lang="tr-TR" altLang="tr-TR" sz="2000"/>
              <a:t>zel	   :	</a:t>
            </a:r>
            <a:r>
              <a:rPr lang="en-GB" altLang="tr-TR" sz="2000"/>
              <a:t>11</a:t>
            </a:r>
            <a:r>
              <a:rPr lang="tr-TR" altLang="tr-TR" sz="2000"/>
              <a:t>5</a:t>
            </a:r>
            <a:r>
              <a:rPr lang="en-GB" altLang="tr-TR" sz="2000"/>
              <a:t> ct</a:t>
            </a:r>
            <a:r>
              <a:rPr lang="tr-TR" altLang="tr-TR" sz="2000"/>
              <a:t> / litre</a:t>
            </a:r>
            <a:endParaRPr lang="en-GB" altLang="tr-TR" sz="2000"/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65088" y="5229225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  <p:pic>
        <p:nvPicPr>
          <p:cNvPr id="26631" name="Picture 10" descr="Preisspru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06925" y="1628775"/>
            <a:ext cx="4537075" cy="3384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4582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altLang="tr-TR" sz="2600" b="1">
                <a:solidFill>
                  <a:srgbClr val="0000CC"/>
                </a:solidFill>
                <a:cs typeface="Arial" charset="0"/>
              </a:rPr>
              <a:t>Diğer Ülkelerdeki Durum</a:t>
            </a:r>
          </a:p>
          <a:p>
            <a:pPr algn="just">
              <a:spcBef>
                <a:spcPct val="50000"/>
              </a:spcBef>
            </a:pPr>
            <a:endParaRPr lang="tr-TR" altLang="tr-TR" sz="2600" b="1">
              <a:solidFill>
                <a:srgbClr val="0000CC"/>
              </a:solidFill>
              <a:cs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de-DE" altLang="tr-TR" sz="2600" b="1">
                <a:solidFill>
                  <a:srgbClr val="FF33CC"/>
                </a:solidFill>
                <a:cs typeface="Arial" charset="0"/>
              </a:rPr>
              <a:t>Fransa</a:t>
            </a:r>
            <a:r>
              <a:rPr lang="de-DE" altLang="tr-TR" sz="2600" b="1">
                <a:cs typeface="Arial" charset="0"/>
              </a:rPr>
              <a:t>’</a:t>
            </a:r>
            <a:r>
              <a:rPr lang="de-DE" altLang="tr-TR" sz="2600">
                <a:cs typeface="Arial" charset="0"/>
              </a:rPr>
              <a:t>da </a:t>
            </a:r>
            <a:r>
              <a:rPr lang="it-IT" altLang="tr-TR" sz="2600">
                <a:cs typeface="Arial" charset="0"/>
              </a:rPr>
              <a:t>biyodizel </a:t>
            </a:r>
            <a:r>
              <a:rPr lang="de-DE" altLang="tr-TR" sz="2600">
                <a:cs typeface="Arial" charset="0"/>
              </a:rPr>
              <a:t>üretimi </a:t>
            </a:r>
            <a:r>
              <a:rPr lang="tr-TR" altLang="tr-TR" sz="2600"/>
              <a:t>45</a:t>
            </a:r>
            <a:r>
              <a:rPr lang="de-DE" altLang="tr-TR" sz="2600">
                <a:cs typeface="Arial" charset="0"/>
              </a:rPr>
              <a:t>0.000 ton/yıl üzerindedir.  Benzin istasyonlarında</a:t>
            </a:r>
            <a:r>
              <a:rPr lang="tr-TR" altLang="tr-TR" sz="2600">
                <a:cs typeface="Arial" charset="0"/>
              </a:rPr>
              <a:t> </a:t>
            </a:r>
            <a:r>
              <a:rPr lang="de-DE" altLang="tr-TR" sz="2600">
                <a:cs typeface="Arial" charset="0"/>
              </a:rPr>
              <a:t>%5 b</a:t>
            </a:r>
            <a:r>
              <a:rPr lang="it-IT" altLang="tr-TR" sz="2600">
                <a:cs typeface="Arial" charset="0"/>
              </a:rPr>
              <a:t>iyodizel </a:t>
            </a:r>
            <a:r>
              <a:rPr lang="de-DE" altLang="tr-TR" sz="2600">
                <a:cs typeface="Arial" charset="0"/>
              </a:rPr>
              <a:t>+%95 </a:t>
            </a:r>
            <a:r>
              <a:rPr lang="it-IT" altLang="tr-TR" sz="2600">
                <a:cs typeface="Arial" charset="0"/>
              </a:rPr>
              <a:t>dizel </a:t>
            </a:r>
            <a:r>
              <a:rPr lang="de-DE" altLang="tr-TR" sz="2600">
                <a:cs typeface="Arial" charset="0"/>
              </a:rPr>
              <a:t> karışımı kullanıcıların  hizmetine sunulmuştur. Bu  %5‘ lik kısım  fosil  yakıt vergisinden muaftır. </a:t>
            </a:r>
            <a:endParaRPr lang="en-US" altLang="tr-TR" sz="2600">
              <a:solidFill>
                <a:srgbClr val="0000FF"/>
              </a:solidFill>
              <a:cs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tr-TR" altLang="tr-TR" sz="2600">
                <a:cs typeface="Arial" charset="0"/>
              </a:rPr>
              <a:t>Fransa’da Sofiproteol, Rouen, Novaol gibi biyodizel üreticileri, Peugeot, Citroen, Renault gibi  otomotiv üreticileri ve Elf, Total gibi  petrol  firmaları genelinde Avrupa  Birliği politik desteği ile gerçekleşen biyodizel üretimi kolza yağından sağlanmaktadır. </a:t>
            </a:r>
          </a:p>
          <a:p>
            <a:pPr algn="just">
              <a:spcBef>
                <a:spcPct val="50000"/>
              </a:spcBef>
            </a:pPr>
            <a:endParaRPr lang="en-US" altLang="tr-TR" sz="2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50825" y="620713"/>
            <a:ext cx="861060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altLang="tr-TR" sz="2400" b="1">
                <a:solidFill>
                  <a:srgbClr val="9966FF"/>
                </a:solidFill>
                <a:cs typeface="Arial" charset="0"/>
              </a:rPr>
              <a:t>Avusturya</a:t>
            </a:r>
            <a:r>
              <a:rPr lang="en-US" altLang="tr-TR" sz="2400" b="1">
                <a:cs typeface="Arial" charset="0"/>
              </a:rPr>
              <a:t>’</a:t>
            </a:r>
            <a:r>
              <a:rPr lang="en-US" altLang="tr-TR" sz="2400">
                <a:cs typeface="Arial" charset="0"/>
              </a:rPr>
              <a:t>da</a:t>
            </a:r>
            <a:r>
              <a:rPr lang="en-GB" altLang="tr-TR" sz="2400"/>
              <a:t> 9 büyük ölçekli ve 3 pilot tesis olmak üzere toplam kapasite 100.000 ton/yıl’dır. </a:t>
            </a:r>
            <a:r>
              <a:rPr lang="en-US" altLang="tr-TR" sz="2400">
                <a:cs typeface="Arial" charset="0"/>
              </a:rPr>
              <a:t>Biyodizel kolza yağı ve  kullanılmış kızartma  atık yağlarından elde edilmektedir. </a:t>
            </a:r>
            <a:endParaRPr lang="tr-TR" altLang="tr-TR" sz="2400">
              <a:cs typeface="Arial" charset="0"/>
            </a:endParaRPr>
          </a:p>
          <a:p>
            <a:pPr marL="342900" indent="-342900" algn="just">
              <a:spcBef>
                <a:spcPct val="50000"/>
              </a:spcBef>
            </a:pPr>
            <a:r>
              <a:rPr lang="tr-TR" altLang="tr-TR" sz="2400"/>
              <a:t>    Biyoyakıt k</a:t>
            </a:r>
            <a:r>
              <a:rPr lang="en-GB" altLang="tr-TR" sz="2400"/>
              <a:t>ullanım ora</a:t>
            </a:r>
            <a:r>
              <a:rPr lang="tr-TR" altLang="tr-TR" sz="2400"/>
              <a:t>n</a:t>
            </a:r>
            <a:r>
              <a:rPr lang="en-GB" altLang="tr-TR" sz="2400"/>
              <a:t>larının 1 Nisan 2007’ye kadar % 4,30, 1 Nisan 2008’e kadar % 5,78’e ulaşması hedeflenmektedir. </a:t>
            </a:r>
            <a:endParaRPr lang="tr-TR" altLang="tr-TR" sz="2400"/>
          </a:p>
          <a:p>
            <a:pPr marL="800100" lvl="1" indent="-342900"/>
            <a:endParaRPr lang="en-GB" altLang="tr-TR" sz="2400"/>
          </a:p>
          <a:p>
            <a:pPr marL="342900" indent="-342900"/>
            <a:r>
              <a:rPr lang="en-GB" altLang="tr-TR" sz="2400"/>
              <a:t>Belirlenen hedeflere ulaşılması için biyodizel ve biyoetanol </a:t>
            </a:r>
          </a:p>
          <a:p>
            <a:pPr marL="342900" indent="-342900"/>
            <a:r>
              <a:rPr lang="en-GB" altLang="tr-TR" sz="2400"/>
              <a:t>bazında yapılan projeksiyonlar</a:t>
            </a:r>
          </a:p>
          <a:p>
            <a:pPr marL="342900" indent="-342900"/>
            <a:endParaRPr lang="tr-TR" altLang="tr-TR" sz="2400"/>
          </a:p>
          <a:p>
            <a:pPr marL="342900" indent="-342900"/>
            <a:r>
              <a:rPr lang="tr-TR" altLang="tr-TR" sz="2400"/>
              <a:t>                </a:t>
            </a:r>
            <a:r>
              <a:rPr lang="en-GB" altLang="tr-TR" sz="2400" u="sng"/>
              <a:t>Biyodizel</a:t>
            </a:r>
            <a:r>
              <a:rPr lang="tr-TR" altLang="tr-TR" sz="2400"/>
              <a:t>		         </a:t>
            </a:r>
            <a:r>
              <a:rPr lang="en-GB" altLang="tr-TR" sz="2400" u="sng"/>
              <a:t>Biyoetanol</a:t>
            </a:r>
            <a:endParaRPr lang="tr-TR" altLang="tr-TR" sz="2400" u="sng"/>
          </a:p>
          <a:p>
            <a:pPr marL="342900" indent="-342900">
              <a:buFontTx/>
              <a:buAutoNum type="arabicPlain" startAt="2005"/>
            </a:pPr>
            <a:r>
              <a:rPr lang="tr-TR" altLang="tr-TR" sz="2400"/>
              <a:t>       </a:t>
            </a:r>
            <a:r>
              <a:rPr lang="en-GB" altLang="tr-TR" sz="2400"/>
              <a:t>220 900 ton</a:t>
            </a:r>
            <a:r>
              <a:rPr lang="tr-TR" altLang="tr-TR" sz="2400"/>
              <a:t>                       </a:t>
            </a:r>
            <a:r>
              <a:rPr lang="en-GB" altLang="tr-TR" sz="2400"/>
              <a:t>-</a:t>
            </a:r>
            <a:endParaRPr lang="tr-TR" altLang="tr-TR" sz="2400"/>
          </a:p>
          <a:p>
            <a:pPr marL="342900" indent="-342900">
              <a:buFontTx/>
              <a:buAutoNum type="arabicPlain" startAt="2005"/>
            </a:pPr>
            <a:r>
              <a:rPr lang="tr-TR" altLang="tr-TR" sz="2400"/>
              <a:t>       </a:t>
            </a:r>
            <a:r>
              <a:rPr lang="en-GB" altLang="tr-TR" sz="2400"/>
              <a:t>317 500 ton </a:t>
            </a:r>
            <a:r>
              <a:rPr lang="tr-TR" altLang="tr-TR" sz="2400"/>
              <a:t>                 </a:t>
            </a:r>
            <a:r>
              <a:rPr lang="en-GB" altLang="tr-TR" sz="2400"/>
              <a:t>120 200 ton</a:t>
            </a:r>
            <a:r>
              <a:rPr lang="tr-TR" altLang="tr-TR" sz="2400"/>
              <a:t> </a:t>
            </a:r>
          </a:p>
          <a:p>
            <a:pPr marL="342900" indent="-342900">
              <a:buFontTx/>
              <a:buAutoNum type="arabicPlain" startAt="2005"/>
            </a:pPr>
            <a:r>
              <a:rPr lang="tr-TR" altLang="tr-TR" sz="2400"/>
              <a:t>       </a:t>
            </a:r>
            <a:r>
              <a:rPr lang="en-GB" altLang="tr-TR" sz="2400"/>
              <a:t>481 900 ton</a:t>
            </a:r>
            <a:r>
              <a:rPr lang="tr-TR" altLang="tr-TR" sz="2400"/>
              <a:t>                  </a:t>
            </a:r>
            <a:r>
              <a:rPr lang="en-GB" altLang="tr-TR" sz="2400"/>
              <a:t>150 000 ton</a:t>
            </a:r>
            <a:endParaRPr lang="en-US" altLang="tr-TR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8600" y="833438"/>
            <a:ext cx="8610600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de-DE" altLang="tr-TR" sz="2600" b="1">
                <a:solidFill>
                  <a:srgbClr val="FF7C80"/>
                </a:solidFill>
                <a:cs typeface="Arial" charset="0"/>
              </a:rPr>
              <a:t>İtalya</a:t>
            </a:r>
            <a:r>
              <a:rPr lang="tr-TR" altLang="tr-TR" sz="2600" b="1">
                <a:solidFill>
                  <a:srgbClr val="FF7C80"/>
                </a:solidFill>
                <a:cs typeface="Arial" charset="0"/>
              </a:rPr>
              <a:t>’da</a:t>
            </a:r>
            <a:r>
              <a:rPr lang="tr-TR" altLang="tr-TR" sz="2600" b="1">
                <a:cs typeface="Arial" charset="0"/>
              </a:rPr>
              <a:t> </a:t>
            </a:r>
            <a:r>
              <a:rPr lang="de-DE" altLang="tr-TR" sz="2600">
                <a:cs typeface="Arial" charset="0"/>
              </a:rPr>
              <a:t>hükümetin 100.000‘den fazla nüfuslu belediyelerde kullanılan araçların  alternatif enerji  kaynaklı  yakıtlarla kullanılmasını tavsiye etmesi nedeniyle,  b</a:t>
            </a:r>
            <a:r>
              <a:rPr lang="en-US" altLang="tr-TR" sz="2600">
                <a:solidFill>
                  <a:srgbClr val="000000"/>
                </a:solidFill>
                <a:cs typeface="Arial" charset="0"/>
              </a:rPr>
              <a:t>iyodizel daha çok otobüslerde, vergi indirimi ile kullanılmaktadır. </a:t>
            </a:r>
            <a:r>
              <a:rPr lang="tr-TR" altLang="tr-TR" sz="2600">
                <a:cs typeface="Arial" charset="0"/>
              </a:rPr>
              <a:t>Ayrıca B100 ısınma amacıyla da kullanıma sunulmaktadır.</a:t>
            </a:r>
            <a:r>
              <a:rPr lang="en-US" altLang="tr-TR" sz="2600">
                <a:solidFill>
                  <a:srgbClr val="000000"/>
                </a:solidFill>
                <a:cs typeface="Arial" charset="0"/>
              </a:rPr>
              <a:t> </a:t>
            </a:r>
            <a:endParaRPr lang="tr-TR" altLang="tr-TR" sz="2600">
              <a:solidFill>
                <a:srgbClr val="000000"/>
              </a:solidFill>
              <a:cs typeface="Arial" charset="0"/>
            </a:endParaRPr>
          </a:p>
          <a:p>
            <a:pPr marL="342900" indent="-342900" algn="just">
              <a:spcBef>
                <a:spcPct val="50000"/>
              </a:spcBef>
            </a:pPr>
            <a:r>
              <a:rPr lang="de-DE" altLang="tr-TR" sz="2600" b="1">
                <a:solidFill>
                  <a:srgbClr val="008000"/>
                </a:solidFill>
              </a:rPr>
              <a:t>Çek Cumhuriyeti’</a:t>
            </a:r>
            <a:r>
              <a:rPr lang="de-DE" altLang="tr-TR" sz="2600">
                <a:solidFill>
                  <a:srgbClr val="008000"/>
                </a:solidFill>
              </a:rPr>
              <a:t>nde</a:t>
            </a:r>
            <a:r>
              <a:rPr lang="de-DE" altLang="tr-TR" sz="2600"/>
              <a:t> yıllık olarak b</a:t>
            </a:r>
            <a:r>
              <a:rPr lang="it-IT" altLang="tr-TR" sz="2600"/>
              <a:t>iyodizelin, </a:t>
            </a:r>
            <a:r>
              <a:rPr lang="de-DE" altLang="tr-TR" sz="2600"/>
              <a:t>üç adet orta boy ve on üç   adet  küçük işletmede,   toplam  70.000 ton  civarında  üretimi    söz konusudur.  Benzin istasyonlarında % 30 </a:t>
            </a:r>
            <a:r>
              <a:rPr lang="it-IT" altLang="tr-TR" sz="2600"/>
              <a:t>biyodizel </a:t>
            </a:r>
            <a:r>
              <a:rPr lang="de-DE" altLang="tr-TR" sz="2600"/>
              <a:t>+% 70 dizel karışımı biyonafta adı  ile  daha  ucuza  satışa  sunulmaktadır. </a:t>
            </a:r>
            <a:endParaRPr lang="tr-TR" altLang="tr-TR" sz="2600"/>
          </a:p>
          <a:p>
            <a:pPr marL="342900" indent="-342900" algn="just">
              <a:spcBef>
                <a:spcPct val="50000"/>
              </a:spcBef>
            </a:pPr>
            <a:endParaRPr lang="en-US" altLang="tr-TR" sz="2600">
              <a:solidFill>
                <a:srgbClr val="000000"/>
              </a:solidFill>
              <a:cs typeface="Arial" charset="0"/>
            </a:endParaRPr>
          </a:p>
          <a:p>
            <a:pPr marL="342900" indent="-342900" algn="just">
              <a:spcBef>
                <a:spcPct val="50000"/>
              </a:spcBef>
            </a:pPr>
            <a:endParaRPr lang="en-US" altLang="tr-TR" sz="26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resident George W. Bush tours the Virginia Biodiesel Refinery in West Point, Va., Monday, May 16, 2005.White House photo by Eric Dr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1333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3352800"/>
            <a:ext cx="5029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tr-TR" altLang="tr-TR" sz="1800">
                <a:latin typeface="Times New Roman" pitchFamily="18" charset="0"/>
              </a:rPr>
              <a:t>Virgina Biyodizel Rafinerisi,                                N</a:t>
            </a:r>
            <a:r>
              <a:rPr lang="en-US" altLang="tr-TR" sz="1800">
                <a:latin typeface="Times New Roman" pitchFamily="18" charset="0"/>
              </a:rPr>
              <a:t>ew Kent County</a:t>
            </a:r>
            <a:r>
              <a:rPr lang="tr-TR" altLang="tr-TR" sz="1800">
                <a:latin typeface="Times New Roman" pitchFamily="18" charset="0"/>
              </a:rPr>
              <a:t> ,  18 Mayıs 2005</a:t>
            </a:r>
            <a:endParaRPr lang="en-US" altLang="tr-TR" sz="1800">
              <a:latin typeface="Times New Roman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181600" y="-71438"/>
            <a:ext cx="2590800" cy="216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tr-TR" altLang="tr-TR" b="1">
                <a:solidFill>
                  <a:srgbClr val="00FF00"/>
                </a:solidFill>
                <a:latin typeface="Times New Roman" pitchFamily="18" charset="0"/>
              </a:rPr>
              <a:t>ABD</a:t>
            </a:r>
          </a:p>
          <a:p>
            <a:pPr marL="457200" indent="-457200">
              <a:spcBef>
                <a:spcPct val="50000"/>
              </a:spcBef>
            </a:pPr>
            <a:r>
              <a:rPr lang="tr-TR" altLang="tr-TR" sz="2400" b="1">
                <a:solidFill>
                  <a:srgbClr val="FF7C80"/>
                </a:solidFill>
                <a:latin typeface="Times New Roman" pitchFamily="18" charset="0"/>
              </a:rPr>
              <a:t>1999     1 900 ton</a:t>
            </a:r>
          </a:p>
          <a:p>
            <a:pPr marL="457200" indent="-457200">
              <a:spcBef>
                <a:spcPct val="50000"/>
              </a:spcBef>
              <a:buFontTx/>
              <a:buAutoNum type="arabicPlain" startAt="2004"/>
            </a:pPr>
            <a:r>
              <a:rPr lang="tr-TR" altLang="tr-TR" sz="2400" b="1">
                <a:solidFill>
                  <a:srgbClr val="FF7C80"/>
                </a:solidFill>
                <a:latin typeface="Times New Roman" pitchFamily="18" charset="0"/>
              </a:rPr>
              <a:t>    110 000 ton</a:t>
            </a:r>
          </a:p>
          <a:p>
            <a:pPr marL="457200" indent="-457200">
              <a:spcBef>
                <a:spcPct val="50000"/>
              </a:spcBef>
              <a:buFontTx/>
              <a:buAutoNum type="arabicPlain" startAt="2004"/>
            </a:pPr>
            <a:endParaRPr lang="en-US" altLang="tr-TR" sz="2400" b="1">
              <a:solidFill>
                <a:srgbClr val="FF7C80"/>
              </a:solidFill>
              <a:latin typeface="Times New Roman" pitchFamily="18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7588250" y="531813"/>
            <a:ext cx="152400" cy="838200"/>
          </a:xfrm>
          <a:prstGeom prst="curvedLeftArrow">
            <a:avLst>
              <a:gd name="adj1" fmla="val 110000"/>
              <a:gd name="adj2" fmla="val 220000"/>
              <a:gd name="adj3" fmla="val 33333"/>
            </a:avLst>
          </a:prstGeom>
          <a:gradFill rotWithShape="0">
            <a:gsLst>
              <a:gs pos="0">
                <a:srgbClr val="FF99FF"/>
              </a:gs>
              <a:gs pos="50000">
                <a:srgbClr val="FFCCFF"/>
              </a:gs>
              <a:gs pos="100000">
                <a:srgbClr val="FF99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666038" y="457200"/>
            <a:ext cx="106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400">
                <a:latin typeface="Lucida Sans Unicode" pitchFamily="34" charset="0"/>
              </a:rPr>
              <a:t>60 kat artış</a:t>
            </a:r>
            <a:endParaRPr lang="en-US" altLang="tr-TR" sz="2400">
              <a:latin typeface="Lucida Sans Unicode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029200" y="1600200"/>
            <a:ext cx="358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000" b="1">
                <a:solidFill>
                  <a:srgbClr val="FF9933"/>
                </a:solidFill>
                <a:latin typeface="Lucida Sans Unicode" pitchFamily="34" charset="0"/>
              </a:rPr>
              <a:t>Son 3 yılda 300’den fazla dağıtım istasyonu açılmıştır.</a:t>
            </a:r>
            <a:endParaRPr lang="en-US" altLang="tr-TR" sz="2000" b="1">
              <a:solidFill>
                <a:srgbClr val="FF9933"/>
              </a:solidFill>
              <a:latin typeface="Lucida Sans Unicode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105400" y="2667000"/>
            <a:ext cx="358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000" b="1">
                <a:solidFill>
                  <a:schemeClr val="accent2"/>
                </a:solidFill>
                <a:latin typeface="Lucida Sans Unicode" pitchFamily="34" charset="0"/>
              </a:rPr>
              <a:t>500’den fazla araç filosu firması biyodizel kullanmaktadır.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0" y="4038600"/>
            <a:ext cx="8534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000" b="1">
                <a:solidFill>
                  <a:srgbClr val="FF7C80"/>
                </a:solidFill>
                <a:latin typeface="Lucida Sans Unicode" pitchFamily="34" charset="0"/>
              </a:rPr>
              <a:t>Arlington ve Virgina’da okul servisleri tümüyle biyodizele dönüştürülmüştür.</a:t>
            </a:r>
          </a:p>
          <a:p>
            <a:pPr algn="ctr">
              <a:spcBef>
                <a:spcPct val="50000"/>
              </a:spcBef>
            </a:pPr>
            <a:r>
              <a:rPr lang="tr-TR" altLang="tr-TR" sz="2000" b="1">
                <a:solidFill>
                  <a:srgbClr val="339933"/>
                </a:solidFill>
                <a:latin typeface="Lucida Sans Unicode" pitchFamily="34" charset="0"/>
              </a:rPr>
              <a:t>Harrisonburg’da şehirlerarası ulaşım biyodizelli otobüslerle sağlanmaktadır</a:t>
            </a:r>
            <a:r>
              <a:rPr lang="tr-TR" altLang="tr-TR" sz="2000">
                <a:solidFill>
                  <a:srgbClr val="FF9933"/>
                </a:solidFill>
                <a:latin typeface="Lucida Sans Unicode" pitchFamily="34" charset="0"/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tr-TR" altLang="tr-TR" sz="2000">
                <a:cs typeface="Arial" charset="0"/>
              </a:rPr>
              <a:t>Ülke genelinde biyodizel kullanımında vergi indirimi uygulaması olmayıp, belirli bazı düzenlemeler getirilmiştir ve şehiriçi otobüslerde, deniz taşıtlarında ve askeri taşıtlarda biyodizel ve/veya karışımları kullanılmaktadır.</a:t>
            </a:r>
            <a:endParaRPr lang="en-US" altLang="tr-TR" sz="20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8964612" cy="670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200" b="1">
                <a:solidFill>
                  <a:srgbClr val="FF3300"/>
                </a:solidFill>
              </a:rPr>
              <a:t>Dünyadaki Teşvikler</a:t>
            </a:r>
          </a:p>
          <a:p>
            <a:pPr algn="just">
              <a:spcBef>
                <a:spcPct val="50000"/>
              </a:spcBef>
            </a:pPr>
            <a:r>
              <a:rPr lang="en-US" altLang="tr-TR" sz="2000">
                <a:solidFill>
                  <a:srgbClr val="0000CC"/>
                </a:solidFill>
                <a:cs typeface="Times New Roman" pitchFamily="18" charset="0"/>
              </a:rPr>
              <a:t>ABD</a:t>
            </a:r>
          </a:p>
          <a:p>
            <a:pPr algn="just">
              <a:spcBef>
                <a:spcPct val="50000"/>
              </a:spcBef>
            </a:pPr>
            <a:r>
              <a:rPr lang="en-US" altLang="tr-TR" sz="2200">
                <a:cs typeface="Times New Roman" pitchFamily="18" charset="0"/>
              </a:rPr>
              <a:t>Değişik programlar kapsamında biyodizel üretimi ve tüketimi desteklenmektedir. Teşvikler üretim maliyetlerini düşürmeyi amaçlamaktad</a:t>
            </a:r>
            <a:r>
              <a:rPr lang="tr-TR" altLang="tr-TR" sz="2200"/>
              <a:t>ı</a:t>
            </a:r>
            <a:r>
              <a:rPr lang="en-US" altLang="tr-TR" sz="2200">
                <a:cs typeface="Times New Roman" pitchFamily="18" charset="0"/>
              </a:rPr>
              <a:t>r. Bu teşvik uygulamalarından bazıları biyoenerji tüketici kredi programı, hava kalitesi geliştirme programı ve temiz yakıt altyapısı için vergi indirimi programıdır. Bu programlarda  biyodizel üretimi ve tüketimi için yılda 6 milyar dolara varan destekler verilmektedir. Ayrıca ABD Tarım Bakanlığı da biyodizel hammadde bitkilerinin yetiştirilmesi için teşvikler uygulamaktadır. Biyodizel teşvikleri ABD’de eyaletler bazında da değişmektedir. </a:t>
            </a:r>
            <a:r>
              <a:rPr lang="tr-TR" altLang="tr-TR" sz="2200"/>
              <a:t>T</a:t>
            </a:r>
            <a:r>
              <a:rPr lang="en-US" altLang="tr-TR" sz="2200">
                <a:cs typeface="Times New Roman" pitchFamily="18" charset="0"/>
              </a:rPr>
              <a:t>aşıt filolarının alternatif yakıtlarla ça</a:t>
            </a:r>
            <a:r>
              <a:rPr lang="tr-TR" altLang="tr-TR" sz="2200"/>
              <a:t>lış</a:t>
            </a:r>
            <a:r>
              <a:rPr lang="en-US" altLang="tr-TR" sz="2200">
                <a:cs typeface="Times New Roman" pitchFamily="18" charset="0"/>
              </a:rPr>
              <a:t>mas</a:t>
            </a:r>
            <a:r>
              <a:rPr lang="tr-TR" altLang="tr-TR" sz="2200"/>
              <a:t>ı</a:t>
            </a:r>
            <a:r>
              <a:rPr lang="en-US" altLang="tr-TR" sz="2200">
                <a:cs typeface="Times New Roman" pitchFamily="18" charset="0"/>
              </a:rPr>
              <a:t> için </a:t>
            </a:r>
            <a:r>
              <a:rPr lang="tr-TR" altLang="tr-TR" sz="2200"/>
              <a:t>y</a:t>
            </a:r>
            <a:r>
              <a:rPr lang="en-US" altLang="tr-TR" sz="2200">
                <a:cs typeface="Times New Roman" pitchFamily="18" charset="0"/>
              </a:rPr>
              <a:t>asal düzenlemeler mevcuttur. </a:t>
            </a:r>
            <a:endParaRPr lang="tr-TR" altLang="tr-TR" sz="2200"/>
          </a:p>
          <a:p>
            <a:pPr algn="just">
              <a:spcBef>
                <a:spcPct val="50000"/>
              </a:spcBef>
            </a:pPr>
            <a:r>
              <a:rPr lang="en-US" altLang="tr-TR" sz="2000">
                <a:solidFill>
                  <a:srgbClr val="0000CC"/>
                </a:solidFill>
                <a:cs typeface="Times New Roman" pitchFamily="18" charset="0"/>
              </a:rPr>
              <a:t>ALMANYA</a:t>
            </a:r>
          </a:p>
          <a:p>
            <a:pPr algn="just">
              <a:spcBef>
                <a:spcPct val="50000"/>
              </a:spcBef>
            </a:pPr>
            <a:r>
              <a:rPr lang="en-US" altLang="tr-TR" sz="2200">
                <a:cs typeface="Times New Roman" pitchFamily="18" charset="0"/>
              </a:rPr>
              <a:t>Yasal olarak %100 biyodizel kullan</a:t>
            </a:r>
            <a:r>
              <a:rPr lang="tr-TR" altLang="tr-TR" sz="2200"/>
              <a:t>ımı</a:t>
            </a:r>
            <a:r>
              <a:rPr lang="en-US" altLang="tr-TR" sz="2200">
                <a:cs typeface="Times New Roman" pitchFamily="18" charset="0"/>
              </a:rPr>
              <a:t> mümkündür. </a:t>
            </a:r>
            <a:r>
              <a:rPr lang="tr-TR" altLang="tr-TR" sz="2200">
                <a:cs typeface="Times New Roman" pitchFamily="18" charset="0"/>
              </a:rPr>
              <a:t>Şu anda b</a:t>
            </a:r>
            <a:r>
              <a:rPr lang="en-US" altLang="tr-TR" sz="2200">
                <a:cs typeface="Times New Roman" pitchFamily="18" charset="0"/>
              </a:rPr>
              <a:t>iyodizel tüketim vergilerinden muaft</a:t>
            </a:r>
            <a:r>
              <a:rPr lang="tr-TR" altLang="tr-TR" sz="2200"/>
              <a:t>ı</a:t>
            </a:r>
            <a:r>
              <a:rPr lang="en-US" altLang="tr-TR" sz="2200">
                <a:cs typeface="Times New Roman" pitchFamily="18" charset="0"/>
              </a:rPr>
              <a:t>r. Biyodizel için vergi </a:t>
            </a:r>
            <a:r>
              <a:rPr lang="tr-TR" altLang="tr-TR" sz="2200"/>
              <a:t>indirimleri</a:t>
            </a:r>
            <a:r>
              <a:rPr lang="en-US" altLang="tr-TR" sz="2200">
                <a:cs typeface="Times New Roman" pitchFamily="18" charset="0"/>
              </a:rPr>
              <a:t> uygulanmaktadır. Bu muafiyet saf biyodizel ve kar</a:t>
            </a:r>
            <a:r>
              <a:rPr lang="tr-TR" altLang="tr-TR" sz="2200"/>
              <a:t>ışı</a:t>
            </a:r>
            <a:r>
              <a:rPr lang="en-US" altLang="tr-TR" sz="2200">
                <a:cs typeface="Times New Roman" pitchFamily="18" charset="0"/>
              </a:rPr>
              <a:t>m biyodizel için de geçerlidir. </a:t>
            </a:r>
            <a:r>
              <a:rPr lang="tr-TR" altLang="tr-TR" sz="2200">
                <a:cs typeface="Times New Roman" pitchFamily="18" charset="0"/>
              </a:rPr>
              <a:t>Ancak 2007 itibarı ile biyodizelin vergili satışı düşünülmektedir.</a:t>
            </a:r>
            <a:endParaRPr lang="en-US" altLang="tr-TR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95288" y="760413"/>
            <a:ext cx="8497887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500" b="1">
                <a:solidFill>
                  <a:srgbClr val="0000CC"/>
                </a:solidFill>
              </a:rPr>
              <a:t>       </a:t>
            </a:r>
            <a:r>
              <a:rPr lang="tr-TR" altLang="tr-TR" b="1">
                <a:solidFill>
                  <a:srgbClr val="0000CC"/>
                </a:solidFill>
              </a:rPr>
              <a:t>NEDEN AVRUPA BİRLİĞİNDE BİYOYAKIT ?</a:t>
            </a:r>
          </a:p>
          <a:p>
            <a:pPr>
              <a:spcBef>
                <a:spcPct val="50000"/>
              </a:spcBef>
            </a:pPr>
            <a:endParaRPr lang="tr-TR" altLang="tr-TR"/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tr-TR" altLang="tr-TR" sz="2500"/>
              <a:t> Sera gazı emisyonlarını azaltır. 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tr-TR" altLang="tr-TR"/>
              <a:t>İ</a:t>
            </a:r>
            <a:r>
              <a:rPr lang="tr-TR" altLang="tr-TR" sz="2400"/>
              <a:t>thalata bağımlılığı azaltır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tr-TR" altLang="tr-TR" sz="2500"/>
              <a:t>Enerji Güvenliği sağlar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tr-TR" altLang="tr-TR" sz="2500"/>
              <a:t>Enerji kaynakları ve teknoloji çeşitliliği sağlar.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tr-TR" altLang="tr-TR" sz="2500"/>
              <a:t> Yeni tarımsal pazarların gelişmesini sağlar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tr-TR" altLang="tr-TR" sz="2500"/>
              <a:t> Kırsal kesimde gelir kaynağıdır. Sosyo ekonomik yapının gelişimine katkıda bulunur. </a:t>
            </a:r>
          </a:p>
          <a:p>
            <a:pPr>
              <a:spcBef>
                <a:spcPct val="50000"/>
              </a:spcBef>
            </a:pPr>
            <a:endParaRPr lang="tr-TR" altLang="tr-TR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2400" y="273050"/>
            <a:ext cx="8763000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200" b="1">
                <a:solidFill>
                  <a:srgbClr val="9966FF"/>
                </a:solidFill>
              </a:rPr>
              <a:t>Dünyadaki Teşvikler</a:t>
            </a:r>
          </a:p>
          <a:p>
            <a:r>
              <a:rPr lang="tr-TR" altLang="tr-TR" sz="1800" b="1"/>
              <a:t>  </a:t>
            </a:r>
            <a:r>
              <a:rPr lang="tr-TR" altLang="tr-TR" sz="2200" b="1"/>
              <a:t>AVUSTURYA</a:t>
            </a:r>
          </a:p>
          <a:p>
            <a:endParaRPr lang="en-GB" altLang="tr-TR" sz="2200" b="1" i="1"/>
          </a:p>
          <a:p>
            <a:pPr marL="179388" lvl="1"/>
            <a:r>
              <a:rPr lang="en-GB" altLang="tr-TR" sz="2200"/>
              <a:t>Biyolojik maddelerden üretilen yakıtlar için vergi muafiyeti petrol yasası ile belirlenmiştir. (Madde 4(1)(7))</a:t>
            </a:r>
            <a:r>
              <a:rPr lang="tr-TR" altLang="tr-TR" sz="2200"/>
              <a:t>. </a:t>
            </a:r>
            <a:r>
              <a:rPr lang="en-GB" altLang="tr-TR" sz="2200"/>
              <a:t>% 2’ye kadar biyodizel karışımında vergi muafiyeti vardır. Benzine % 5’e kadar biyolojik yakıt karışımı vergi indirimine tabiidir. </a:t>
            </a:r>
            <a:endParaRPr lang="tr-TR" altLang="tr-TR" sz="2200"/>
          </a:p>
          <a:p>
            <a:pPr marL="179388" lvl="1"/>
            <a:endParaRPr lang="tr-TR" altLang="tr-TR" sz="2200">
              <a:cs typeface="Times New Roman" pitchFamily="18" charset="0"/>
            </a:endParaRPr>
          </a:p>
          <a:p>
            <a:pPr marL="179388" lvl="1"/>
            <a:r>
              <a:rPr lang="en-US" altLang="tr-TR" sz="2200" b="1">
                <a:cs typeface="Times New Roman" pitchFamily="18" charset="0"/>
              </a:rPr>
              <a:t>FRANSA</a:t>
            </a:r>
          </a:p>
          <a:p>
            <a:pPr algn="just">
              <a:spcBef>
                <a:spcPct val="50000"/>
              </a:spcBef>
            </a:pPr>
            <a:r>
              <a:rPr lang="en-US" altLang="tr-TR" sz="2200">
                <a:cs typeface="Times New Roman" pitchFamily="18" charset="0"/>
              </a:rPr>
              <a:t>Biyodizel için 0,35 EURO/L vergi teşviği uygulamaktadır. Petrol rafinerilerinde %5’e kadar karışımlara izin ver</a:t>
            </a:r>
            <a:r>
              <a:rPr lang="tr-TR" altLang="tr-TR" sz="2200">
                <a:cs typeface="Times New Roman" pitchFamily="18" charset="0"/>
              </a:rPr>
              <a:t>il</a:t>
            </a:r>
            <a:r>
              <a:rPr lang="en-US" altLang="tr-TR" sz="2200">
                <a:cs typeface="Times New Roman" pitchFamily="18" charset="0"/>
              </a:rPr>
              <a:t>mektedir. </a:t>
            </a:r>
            <a:endParaRPr lang="tr-TR" altLang="tr-TR" sz="2200"/>
          </a:p>
          <a:p>
            <a:pPr algn="just">
              <a:spcBef>
                <a:spcPct val="50000"/>
              </a:spcBef>
            </a:pPr>
            <a:r>
              <a:rPr lang="tr-TR" altLang="tr-TR" sz="2200">
                <a:cs typeface="Times New Roman" pitchFamily="18" charset="0"/>
              </a:rPr>
              <a:t>  </a:t>
            </a:r>
            <a:r>
              <a:rPr lang="en-US" altLang="tr-TR" sz="2200" b="1">
                <a:cs typeface="Times New Roman" pitchFamily="18" charset="0"/>
              </a:rPr>
              <a:t>İTALYA</a:t>
            </a:r>
          </a:p>
          <a:p>
            <a:pPr algn="just">
              <a:spcBef>
                <a:spcPct val="50000"/>
              </a:spcBef>
            </a:pPr>
            <a:r>
              <a:rPr lang="en-US" altLang="tr-TR" sz="2200">
                <a:cs typeface="Times New Roman" pitchFamily="18" charset="0"/>
              </a:rPr>
              <a:t>125</a:t>
            </a:r>
            <a:r>
              <a:rPr lang="tr-TR" altLang="tr-TR" sz="2200"/>
              <a:t> </a:t>
            </a:r>
            <a:r>
              <a:rPr lang="en-US" altLang="tr-TR" sz="2200">
                <a:cs typeface="Times New Roman" pitchFamily="18" charset="0"/>
              </a:rPr>
              <a:t>000 tona kadar yıllık kapasit</a:t>
            </a:r>
            <a:r>
              <a:rPr lang="tr-TR" altLang="tr-TR" sz="2200"/>
              <a:t>e</a:t>
            </a:r>
            <a:r>
              <a:rPr lang="en-US" altLang="tr-TR" sz="2200">
                <a:cs typeface="Times New Roman" pitchFamily="18" charset="0"/>
              </a:rPr>
              <a:t>si olan tesislere belirli süreler için vergi muafiyetleri uygula</a:t>
            </a:r>
            <a:r>
              <a:rPr lang="tr-TR" altLang="tr-TR" sz="2200"/>
              <a:t>n</a:t>
            </a:r>
            <a:r>
              <a:rPr lang="en-US" altLang="tr-TR" sz="2200">
                <a:cs typeface="Times New Roman" pitchFamily="18" charset="0"/>
              </a:rPr>
              <a:t>maktadır. Biyodizel genelde ev </a:t>
            </a:r>
            <a:r>
              <a:rPr lang="tr-TR" altLang="tr-TR" sz="2200"/>
              <a:t>ı</a:t>
            </a:r>
            <a:r>
              <a:rPr lang="en-US" altLang="tr-TR" sz="2200">
                <a:cs typeface="Times New Roman" pitchFamily="18" charset="0"/>
              </a:rPr>
              <a:t>s</a:t>
            </a:r>
            <a:r>
              <a:rPr lang="tr-TR" altLang="tr-TR" sz="2200"/>
              <a:t>ı</a:t>
            </a:r>
            <a:r>
              <a:rPr lang="en-US" altLang="tr-TR" sz="2200">
                <a:cs typeface="Times New Roman" pitchFamily="18" charset="0"/>
              </a:rPr>
              <a:t>tma yak</a:t>
            </a:r>
            <a:r>
              <a:rPr lang="tr-TR" altLang="tr-TR" sz="2200"/>
              <a:t>ıtı</a:t>
            </a:r>
            <a:r>
              <a:rPr lang="en-US" altLang="tr-TR" sz="2200">
                <a:cs typeface="Times New Roman" pitchFamily="18" charset="0"/>
              </a:rPr>
              <a:t> olarak kullan</a:t>
            </a:r>
            <a:r>
              <a:rPr lang="tr-TR" altLang="tr-TR" sz="2200"/>
              <a:t>ı</a:t>
            </a:r>
            <a:r>
              <a:rPr lang="en-US" altLang="tr-TR" sz="2200">
                <a:cs typeface="Times New Roman" pitchFamily="18" charset="0"/>
              </a:rPr>
              <a:t>lmaktad</a:t>
            </a:r>
            <a:r>
              <a:rPr lang="tr-TR" altLang="tr-TR" sz="2200"/>
              <a:t>ı</a:t>
            </a:r>
            <a:r>
              <a:rPr lang="en-US" altLang="tr-TR" sz="2200">
                <a:cs typeface="Times New Roman" pitchFamily="18" charset="0"/>
              </a:rPr>
              <a:t>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273050"/>
            <a:ext cx="8763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200" b="1">
                <a:solidFill>
                  <a:srgbClr val="9966FF"/>
                </a:solidFill>
              </a:rPr>
              <a:t>Dünyadaki Teşvikler</a:t>
            </a:r>
          </a:p>
          <a:p>
            <a:pPr algn="just">
              <a:spcBef>
                <a:spcPct val="50000"/>
              </a:spcBef>
            </a:pPr>
            <a:endParaRPr lang="tr-TR" altLang="tr-TR" sz="2200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tr-TR" sz="2200" b="1">
                <a:cs typeface="Times New Roman" pitchFamily="18" charset="0"/>
              </a:rPr>
              <a:t>BELÇİKA</a:t>
            </a:r>
          </a:p>
          <a:p>
            <a:pPr algn="just">
              <a:spcBef>
                <a:spcPct val="50000"/>
              </a:spcBef>
            </a:pPr>
            <a:r>
              <a:rPr lang="en-US" altLang="tr-TR" sz="2200">
                <a:cs typeface="Times New Roman" pitchFamily="18" charset="0"/>
              </a:rPr>
              <a:t>%100 kullan</a:t>
            </a:r>
            <a:r>
              <a:rPr lang="tr-TR" altLang="tr-TR" sz="2200"/>
              <a:t>ı</a:t>
            </a:r>
            <a:r>
              <a:rPr lang="en-US" altLang="tr-TR" sz="2200">
                <a:cs typeface="Times New Roman" pitchFamily="18" charset="0"/>
              </a:rPr>
              <a:t>m</a:t>
            </a:r>
            <a:r>
              <a:rPr lang="tr-TR" altLang="tr-TR" sz="2200"/>
              <a:t>ı</a:t>
            </a:r>
            <a:r>
              <a:rPr lang="en-US" altLang="tr-TR" sz="2200">
                <a:cs typeface="Times New Roman" pitchFamily="18" charset="0"/>
              </a:rPr>
              <a:t>na izin verilmiştir. Baz</a:t>
            </a:r>
            <a:r>
              <a:rPr lang="tr-TR" altLang="tr-TR" sz="2200"/>
              <a:t>ı</a:t>
            </a:r>
            <a:r>
              <a:rPr lang="en-US" altLang="tr-TR" sz="2200">
                <a:cs typeface="Times New Roman" pitchFamily="18" charset="0"/>
              </a:rPr>
              <a:t> deneysel projeler için vergi te</a:t>
            </a:r>
            <a:r>
              <a:rPr lang="tr-TR" altLang="tr-TR" sz="2200"/>
              <a:t>ş</a:t>
            </a:r>
            <a:r>
              <a:rPr lang="en-US" altLang="tr-TR" sz="2200">
                <a:cs typeface="Times New Roman" pitchFamily="18" charset="0"/>
              </a:rPr>
              <a:t>viği uygulanmaktadır. </a:t>
            </a:r>
            <a:endParaRPr lang="tr-TR" altLang="tr-TR" sz="2200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tr-TR" sz="2200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tr-TR" sz="2200" b="1">
                <a:cs typeface="Times New Roman" pitchFamily="18" charset="0"/>
              </a:rPr>
              <a:t>FİNLANDİYA</a:t>
            </a:r>
          </a:p>
          <a:p>
            <a:pPr algn="just">
              <a:spcBef>
                <a:spcPct val="50000"/>
              </a:spcBef>
            </a:pPr>
            <a:r>
              <a:rPr lang="en-US" altLang="tr-TR" sz="2200">
                <a:cs typeface="Times New Roman" pitchFamily="18" charset="0"/>
              </a:rPr>
              <a:t>Vergi teşviği uygula</a:t>
            </a:r>
            <a:r>
              <a:rPr lang="tr-TR" altLang="tr-TR" sz="2200">
                <a:cs typeface="Times New Roman" pitchFamily="18" charset="0"/>
              </a:rPr>
              <a:t>n</a:t>
            </a:r>
            <a:r>
              <a:rPr lang="en-US" altLang="tr-TR" sz="2200">
                <a:cs typeface="Times New Roman" pitchFamily="18" charset="0"/>
              </a:rPr>
              <a:t>maktadır (0,025 EURO/L).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28600" y="317500"/>
            <a:ext cx="853440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400" b="1">
                <a:solidFill>
                  <a:srgbClr val="9966FF"/>
                </a:solidFill>
              </a:rPr>
              <a:t>Dünyadaki Teşvikler</a:t>
            </a:r>
          </a:p>
          <a:p>
            <a:pPr algn="just">
              <a:spcBef>
                <a:spcPct val="50000"/>
              </a:spcBef>
            </a:pPr>
            <a:endParaRPr lang="tr-TR" altLang="tr-TR" sz="2400" b="1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tr-TR" sz="2200" b="1">
                <a:cs typeface="Times New Roman" pitchFamily="18" charset="0"/>
              </a:rPr>
              <a:t>YUNANISTAN</a:t>
            </a:r>
          </a:p>
          <a:p>
            <a:pPr algn="just">
              <a:spcBef>
                <a:spcPct val="50000"/>
              </a:spcBef>
            </a:pPr>
            <a:r>
              <a:rPr lang="en-US" altLang="tr-TR" sz="2200">
                <a:cs typeface="Times New Roman" pitchFamily="18" charset="0"/>
              </a:rPr>
              <a:t>Biyodizelden vergi al</a:t>
            </a:r>
            <a:r>
              <a:rPr lang="tr-TR" altLang="tr-TR" sz="2200"/>
              <a:t>ın</a:t>
            </a:r>
            <a:r>
              <a:rPr lang="en-US" altLang="tr-TR" sz="2200">
                <a:cs typeface="Times New Roman" pitchFamily="18" charset="0"/>
              </a:rPr>
              <a:t>mamakta ve teşvik ver</a:t>
            </a:r>
            <a:r>
              <a:rPr lang="tr-TR" altLang="tr-TR" sz="2200"/>
              <a:t>il</a:t>
            </a:r>
            <a:r>
              <a:rPr lang="en-US" altLang="tr-TR" sz="2200">
                <a:cs typeface="Times New Roman" pitchFamily="18" charset="0"/>
              </a:rPr>
              <a:t>memektedir. </a:t>
            </a:r>
            <a:endParaRPr lang="en-US" altLang="tr-TR" sz="2200"/>
          </a:p>
          <a:p>
            <a:pPr algn="just">
              <a:spcBef>
                <a:spcPct val="50000"/>
              </a:spcBef>
            </a:pPr>
            <a:endParaRPr lang="tr-TR" altLang="tr-TR" sz="2200" b="1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tr-TR" sz="2200" b="1">
                <a:cs typeface="Times New Roman" pitchFamily="18" charset="0"/>
              </a:rPr>
              <a:t>İSPANYA</a:t>
            </a:r>
          </a:p>
          <a:p>
            <a:pPr algn="just">
              <a:spcBef>
                <a:spcPct val="50000"/>
              </a:spcBef>
            </a:pPr>
            <a:r>
              <a:rPr lang="en-US" altLang="tr-TR" sz="2200">
                <a:cs typeface="Times New Roman" pitchFamily="18" charset="0"/>
              </a:rPr>
              <a:t>Deneysel projelerde kullanılan biyodizele vergi yardımı yapılmaktadır ancak finansal destek verilmemektedir. </a:t>
            </a:r>
          </a:p>
          <a:p>
            <a:pPr algn="just">
              <a:spcBef>
                <a:spcPct val="50000"/>
              </a:spcBef>
            </a:pPr>
            <a:endParaRPr lang="tr-TR" altLang="tr-TR" sz="2200" b="1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tr-TR" sz="2200" b="1">
                <a:cs typeface="Times New Roman" pitchFamily="18" charset="0"/>
              </a:rPr>
              <a:t>İNGİLTERE</a:t>
            </a:r>
          </a:p>
          <a:p>
            <a:pPr algn="just">
              <a:spcBef>
                <a:spcPct val="50000"/>
              </a:spcBef>
            </a:pPr>
            <a:r>
              <a:rPr lang="en-US" altLang="tr-TR" sz="2200">
                <a:cs typeface="Times New Roman" pitchFamily="18" charset="0"/>
              </a:rPr>
              <a:t>Bazı bölgeleri hariç vergiden muaftır. </a:t>
            </a:r>
          </a:p>
          <a:p>
            <a:pPr algn="just">
              <a:spcBef>
                <a:spcPct val="50000"/>
              </a:spcBef>
            </a:pPr>
            <a:endParaRPr lang="en-US" altLang="tr-TR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eaLnBrk="1" hangingPunct="1"/>
            <a:r>
              <a:rPr lang="tr-TR" altLang="tr-TR" sz="3200" b="1" smtClean="0">
                <a:solidFill>
                  <a:srgbClr val="0000CC"/>
                </a:solidFill>
              </a:rPr>
              <a:t>SONUÇ ve ÖNERİLER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686800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000" dirty="0" smtClean="0"/>
              <a:t>Gerek yerli ve yenilenebilir bir yakıt olması gerekse stratejik önemi nedeniyle </a:t>
            </a:r>
            <a:r>
              <a:rPr lang="tr-TR" altLang="tr-TR" sz="2000" dirty="0" err="1" smtClean="0"/>
              <a:t>biyoyakıt</a:t>
            </a:r>
            <a:r>
              <a:rPr lang="tr-TR" altLang="tr-TR" sz="2000" dirty="0" smtClean="0"/>
              <a:t> kullanımı son yıllarda hızla artmaktadır.</a:t>
            </a:r>
          </a:p>
          <a:p>
            <a:pPr eaLnBrk="1" hangingPunct="1">
              <a:lnSpc>
                <a:spcPct val="90000"/>
              </a:lnSpc>
            </a:pPr>
            <a:endParaRPr lang="tr-TR" altLang="tr-TR" sz="2000" dirty="0" smtClean="0"/>
          </a:p>
          <a:p>
            <a:pPr eaLnBrk="1" hangingPunct="1">
              <a:lnSpc>
                <a:spcPct val="90000"/>
              </a:lnSpc>
            </a:pPr>
            <a:r>
              <a:rPr lang="tr-TR" altLang="tr-TR" sz="2000" dirty="0" smtClean="0"/>
              <a:t>AB’nin 2005 yılı hedefi olan ulaştırma yakıtlarının %2’sinin </a:t>
            </a:r>
            <a:r>
              <a:rPr lang="tr-TR" altLang="tr-TR" sz="2000" dirty="0" err="1" smtClean="0"/>
              <a:t>biyoyakıtlardan</a:t>
            </a:r>
            <a:r>
              <a:rPr lang="tr-TR" altLang="tr-TR" sz="2000" dirty="0" smtClean="0"/>
              <a:t> karşılanması ne yazık ki gerçekleştirilememiş, ulaşılan oran %1,4 olarak belirlenmiştir. </a:t>
            </a:r>
          </a:p>
          <a:p>
            <a:pPr eaLnBrk="1" hangingPunct="1">
              <a:lnSpc>
                <a:spcPct val="90000"/>
              </a:lnSpc>
            </a:pPr>
            <a:endParaRPr lang="tr-TR" altLang="tr-TR" sz="2000" dirty="0" smtClean="0"/>
          </a:p>
          <a:p>
            <a:pPr eaLnBrk="1" hangingPunct="1">
              <a:lnSpc>
                <a:spcPct val="90000"/>
              </a:lnSpc>
            </a:pPr>
            <a:r>
              <a:rPr lang="tr-TR" altLang="tr-TR" sz="2000" dirty="0" smtClean="0"/>
              <a:t>2018 </a:t>
            </a:r>
            <a:r>
              <a:rPr lang="tr-TR" altLang="tr-TR" sz="2000" dirty="0" smtClean="0"/>
              <a:t>yılındaki hedef  olan </a:t>
            </a:r>
            <a:r>
              <a:rPr lang="tr-TR" altLang="tr-TR" sz="2000" dirty="0" smtClean="0"/>
              <a:t>%8 </a:t>
            </a:r>
            <a:r>
              <a:rPr lang="tr-TR" altLang="tr-TR" sz="2000" dirty="0" smtClean="0"/>
              <a:t>oranına ulaşılabilmesi için 8 Şubat </a:t>
            </a:r>
            <a:r>
              <a:rPr lang="tr-TR" altLang="tr-TR" sz="2000" dirty="0" smtClean="0"/>
              <a:t>2016’da </a:t>
            </a:r>
            <a:r>
              <a:rPr lang="tr-TR" altLang="tr-TR" sz="2000" dirty="0" smtClean="0"/>
              <a:t>AB </a:t>
            </a:r>
            <a:r>
              <a:rPr lang="tr-TR" altLang="tr-TR" sz="2000" dirty="0" err="1" smtClean="0"/>
              <a:t>Biyoyakıt</a:t>
            </a:r>
            <a:r>
              <a:rPr lang="tr-TR" altLang="tr-TR" sz="2000" dirty="0" smtClean="0"/>
              <a:t> Stratejisi Raporu yayımlanmıştır.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000" dirty="0" smtClean="0">
                <a:solidFill>
                  <a:srgbClr val="FF00FF"/>
                </a:solidFill>
              </a:rPr>
              <a:t>Stratejide: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tr-TR" sz="2000" dirty="0" smtClean="0"/>
              <a:t>Daha fazla teşvik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tr-TR" sz="2000" dirty="0" smtClean="0"/>
              <a:t>Ticaret imkanlarınım geliştirilmesi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tr-TR" sz="2000" dirty="0" err="1" smtClean="0">
                <a:solidFill>
                  <a:srgbClr val="FF3300"/>
                </a:solidFill>
              </a:rPr>
              <a:t>Biyoyakıt</a:t>
            </a:r>
            <a:r>
              <a:rPr lang="en-GB" altLang="tr-TR" sz="2000" dirty="0" smtClean="0">
                <a:solidFill>
                  <a:srgbClr val="FF3300"/>
                </a:solidFill>
              </a:rPr>
              <a:t> </a:t>
            </a:r>
            <a:r>
              <a:rPr lang="en-GB" altLang="tr-TR" sz="2000" dirty="0" err="1" smtClean="0">
                <a:solidFill>
                  <a:srgbClr val="FF3300"/>
                </a:solidFill>
              </a:rPr>
              <a:t>hammaddesi</a:t>
            </a:r>
            <a:r>
              <a:rPr lang="en-GB" altLang="tr-TR" sz="2000" dirty="0" smtClean="0">
                <a:solidFill>
                  <a:srgbClr val="FF3300"/>
                </a:solidFill>
              </a:rPr>
              <a:t> </a:t>
            </a:r>
            <a:r>
              <a:rPr lang="en-GB" altLang="tr-TR" sz="2000" dirty="0" err="1" smtClean="0">
                <a:solidFill>
                  <a:srgbClr val="FF3300"/>
                </a:solidFill>
              </a:rPr>
              <a:t>ve</a:t>
            </a:r>
            <a:r>
              <a:rPr lang="en-GB" altLang="tr-TR" sz="2000" dirty="0" smtClean="0">
                <a:solidFill>
                  <a:srgbClr val="FF3300"/>
                </a:solidFill>
              </a:rPr>
              <a:t> </a:t>
            </a:r>
            <a:r>
              <a:rPr lang="en-GB" altLang="tr-TR" sz="2000" dirty="0" err="1" smtClean="0">
                <a:solidFill>
                  <a:srgbClr val="FF3300"/>
                </a:solidFill>
              </a:rPr>
              <a:t>biyoyakıtlarla</a:t>
            </a:r>
            <a:r>
              <a:rPr lang="en-GB" altLang="tr-TR" sz="2000" dirty="0" smtClean="0">
                <a:solidFill>
                  <a:srgbClr val="FF3300"/>
                </a:solidFill>
              </a:rPr>
              <a:t> </a:t>
            </a:r>
            <a:r>
              <a:rPr lang="en-GB" altLang="tr-TR" sz="2000" dirty="0" err="1" smtClean="0">
                <a:solidFill>
                  <a:srgbClr val="FF3300"/>
                </a:solidFill>
              </a:rPr>
              <a:t>ilgili</a:t>
            </a:r>
            <a:r>
              <a:rPr lang="en-GB" altLang="tr-TR" sz="2000" dirty="0" smtClean="0">
                <a:solidFill>
                  <a:srgbClr val="FF3300"/>
                </a:solidFill>
              </a:rPr>
              <a:t> </a:t>
            </a:r>
            <a:r>
              <a:rPr lang="en-GB" altLang="tr-TR" sz="2000" dirty="0" err="1" smtClean="0">
                <a:solidFill>
                  <a:srgbClr val="FF3300"/>
                </a:solidFill>
              </a:rPr>
              <a:t>gelişmekte</a:t>
            </a:r>
            <a:r>
              <a:rPr lang="en-GB" altLang="tr-TR" sz="2000" dirty="0" smtClean="0">
                <a:solidFill>
                  <a:srgbClr val="FF3300"/>
                </a:solidFill>
              </a:rPr>
              <a:t> </a:t>
            </a:r>
            <a:r>
              <a:rPr lang="en-GB" altLang="tr-TR" sz="2000" dirty="0" err="1" smtClean="0">
                <a:solidFill>
                  <a:srgbClr val="FF3300"/>
                </a:solidFill>
              </a:rPr>
              <a:t>olan</a:t>
            </a:r>
            <a:r>
              <a:rPr lang="en-GB" altLang="tr-TR" sz="2000" dirty="0" smtClean="0">
                <a:solidFill>
                  <a:srgbClr val="FF3300"/>
                </a:solidFill>
              </a:rPr>
              <a:t> </a:t>
            </a:r>
            <a:r>
              <a:rPr lang="en-GB" altLang="tr-TR" sz="2000" dirty="0" err="1" smtClean="0">
                <a:solidFill>
                  <a:srgbClr val="FF3300"/>
                </a:solidFill>
              </a:rPr>
              <a:t>ülkelerdeki</a:t>
            </a:r>
            <a:r>
              <a:rPr lang="en-GB" altLang="tr-TR" sz="2000" dirty="0" smtClean="0">
                <a:solidFill>
                  <a:srgbClr val="FF3300"/>
                </a:solidFill>
              </a:rPr>
              <a:t> </a:t>
            </a:r>
            <a:r>
              <a:rPr lang="en-GB" altLang="tr-TR" sz="2000" dirty="0" err="1" smtClean="0">
                <a:solidFill>
                  <a:srgbClr val="FF3300"/>
                </a:solidFill>
              </a:rPr>
              <a:t>fırsatların</a:t>
            </a:r>
            <a:r>
              <a:rPr lang="en-GB" altLang="tr-TR" sz="2000" dirty="0" smtClean="0">
                <a:solidFill>
                  <a:srgbClr val="FF3300"/>
                </a:solidFill>
              </a:rPr>
              <a:t> </a:t>
            </a:r>
            <a:r>
              <a:rPr lang="en-GB" altLang="tr-TR" sz="2000" dirty="0" err="1" smtClean="0">
                <a:solidFill>
                  <a:srgbClr val="FF3300"/>
                </a:solidFill>
              </a:rPr>
              <a:t>araştırılması</a:t>
            </a:r>
            <a:r>
              <a:rPr lang="en-GB" altLang="tr-TR" sz="2000" dirty="0" smtClean="0"/>
              <a:t>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1600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820150" cy="5732463"/>
          </a:xfrm>
        </p:spPr>
        <p:txBody>
          <a:bodyPr/>
          <a:lstStyle/>
          <a:p>
            <a:pPr eaLnBrk="1" hangingPunct="1"/>
            <a:r>
              <a:rPr lang="tr-TR" altLang="tr-TR" sz="2800" smtClean="0"/>
              <a:t>Ülkemiz bir tarım ülkesidir. Gerek hammadde imkanları gerekse yerli sanayi imkanları kullanılarak Üretilen biyoyakıtların ulusal ve uluslar arası ticareti ülkemizde önemli bir katma değer yaratacaktır.</a:t>
            </a:r>
          </a:p>
          <a:p>
            <a:pPr eaLnBrk="1" hangingPunct="1"/>
            <a:endParaRPr lang="tr-TR" altLang="tr-TR" sz="2800" smtClean="0"/>
          </a:p>
          <a:p>
            <a:pPr eaLnBrk="1" hangingPunct="1"/>
            <a:r>
              <a:rPr lang="tr-TR" altLang="tr-TR" sz="2800" smtClean="0"/>
              <a:t>Yerli hammadde ile standartlara uygun olarak üretilen biyoyakıtlar ülke ekonomisine olduğu kadar daha refah bir kırsal kesim yaşantısına da olanak sağlayacaktır.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800" smtClean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  <a:noFill/>
        </p:spPr>
        <p:txBody>
          <a:bodyPr/>
          <a:lstStyle/>
          <a:p>
            <a:pPr eaLnBrk="1" hangingPunct="1"/>
            <a:r>
              <a:rPr lang="tr-TR" altLang="tr-TR" sz="3200" b="1" smtClean="0">
                <a:solidFill>
                  <a:srgbClr val="0000CC"/>
                </a:solidFill>
              </a:rPr>
              <a:t>SONUÇ ve ÖNERİLER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569325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500" b="1">
                <a:solidFill>
                  <a:srgbClr val="0000CC"/>
                </a:solidFill>
              </a:rPr>
              <a:t>       </a:t>
            </a:r>
            <a:r>
              <a:rPr lang="tr-TR" altLang="tr-TR" b="1">
                <a:solidFill>
                  <a:srgbClr val="0000CC"/>
                </a:solidFill>
              </a:rPr>
              <a:t>NEDEN AVRUPA BİRLİĞİNDE BİYOYAKIT ?</a:t>
            </a:r>
            <a:endParaRPr lang="tr-TR" altLang="tr-TR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tr-TR" altLang="tr-TR" sz="2500"/>
          </a:p>
          <a:p>
            <a:pPr>
              <a:spcBef>
                <a:spcPct val="50000"/>
              </a:spcBef>
            </a:pPr>
            <a:r>
              <a:rPr lang="tr-TR" altLang="tr-TR" sz="2500"/>
              <a:t>AB Beyaz Sayfa bildirisi (1997):</a:t>
            </a:r>
          </a:p>
          <a:p>
            <a:pPr>
              <a:spcBef>
                <a:spcPct val="50000"/>
              </a:spcBef>
            </a:pPr>
            <a:r>
              <a:rPr lang="tr-TR" altLang="tr-TR" sz="2500"/>
              <a:t>	Yenilenebilir Enerji Kullanım Hedefi</a:t>
            </a:r>
          </a:p>
          <a:p>
            <a:pPr>
              <a:spcBef>
                <a:spcPct val="50000"/>
              </a:spcBef>
            </a:pPr>
            <a:r>
              <a:rPr lang="tr-TR" altLang="tr-TR" sz="2500"/>
              <a:t>		</a:t>
            </a:r>
          </a:p>
          <a:p>
            <a:pPr>
              <a:spcBef>
                <a:spcPct val="50000"/>
              </a:spcBef>
            </a:pPr>
            <a:r>
              <a:rPr lang="tr-TR" altLang="tr-TR" sz="2500"/>
              <a:t>       </a:t>
            </a:r>
            <a:r>
              <a:rPr lang="tr-TR" altLang="tr-TR"/>
              <a:t>% 6</a:t>
            </a:r>
            <a:r>
              <a:rPr lang="tr-TR" altLang="tr-TR" sz="2500"/>
              <a:t>                                            </a:t>
            </a:r>
            <a:r>
              <a:rPr lang="tr-TR" altLang="tr-TR"/>
              <a:t>% 12’ye çıkartmak</a:t>
            </a:r>
          </a:p>
          <a:p>
            <a:pPr>
              <a:spcBef>
                <a:spcPct val="50000"/>
              </a:spcBef>
            </a:pPr>
            <a:endParaRPr lang="tr-TR" altLang="tr-TR" sz="2500"/>
          </a:p>
          <a:p>
            <a:pPr>
              <a:spcBef>
                <a:spcPct val="50000"/>
              </a:spcBef>
            </a:pPr>
            <a:r>
              <a:rPr lang="tr-TR" altLang="tr-TR" sz="2500"/>
              <a:t>Hedefe ulaşmak için alınan önlemlerden birisi</a:t>
            </a:r>
          </a:p>
        </p:txBody>
      </p:sp>
      <p:sp>
        <p:nvSpPr>
          <p:cNvPr id="6147" name="AutoShape 3" descr="Beyaz mermer"/>
          <p:cNvSpPr>
            <a:spLocks noChangeArrowheads="1"/>
          </p:cNvSpPr>
          <p:nvPr/>
        </p:nvSpPr>
        <p:spPr bwMode="auto">
          <a:xfrm>
            <a:off x="2124075" y="3213100"/>
            <a:ext cx="2952750" cy="577850"/>
          </a:xfrm>
          <a:prstGeom prst="rightArrowCallout">
            <a:avLst>
              <a:gd name="adj1" fmla="val 25000"/>
              <a:gd name="adj2" fmla="val 25000"/>
              <a:gd name="adj3" fmla="val 85165"/>
              <a:gd name="adj4" fmla="val 6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tr-TR" altLang="tr-TR"/>
              <a:t>2010 yılında</a:t>
            </a:r>
          </a:p>
        </p:txBody>
      </p:sp>
      <p:sp>
        <p:nvSpPr>
          <p:cNvPr id="6148" name="AutoShape 4" descr="Tuval"/>
          <p:cNvSpPr>
            <a:spLocks noChangeArrowheads="1"/>
          </p:cNvSpPr>
          <p:nvPr/>
        </p:nvSpPr>
        <p:spPr bwMode="auto">
          <a:xfrm>
            <a:off x="1763713" y="5084763"/>
            <a:ext cx="4967287" cy="1439862"/>
          </a:xfrm>
          <a:prstGeom prst="upArrowCallout">
            <a:avLst>
              <a:gd name="adj1" fmla="val 86246"/>
              <a:gd name="adj2" fmla="val 86246"/>
              <a:gd name="adj3" fmla="val 16667"/>
              <a:gd name="adj4" fmla="val 6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tr-TR" altLang="tr-TR"/>
              <a:t>5 milyon ton</a:t>
            </a:r>
          </a:p>
          <a:p>
            <a:pPr algn="ctr"/>
            <a:r>
              <a:rPr lang="tr-TR" altLang="tr-TR"/>
              <a:t> sıvı biyoyakıt kullanımı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4463" y="620713"/>
            <a:ext cx="8820150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altLang="tr-TR" b="1">
                <a:solidFill>
                  <a:srgbClr val="0000CC"/>
                </a:solidFill>
              </a:rPr>
              <a:t>NEDEN AVRUPA BİRLİĞİNDE BİYOYAKIT ?</a:t>
            </a:r>
            <a:endParaRPr lang="tr-TR" altLang="tr-TR" sz="2500"/>
          </a:p>
          <a:p>
            <a:endParaRPr lang="tr-TR" altLang="tr-TR" sz="2500"/>
          </a:p>
          <a:p>
            <a:r>
              <a:rPr lang="tr-TR" altLang="tr-TR" sz="2500">
                <a:solidFill>
                  <a:srgbClr val="FF3300"/>
                </a:solidFill>
              </a:rPr>
              <a:t>AB Yeşil Belge, 2000 </a:t>
            </a:r>
          </a:p>
          <a:p>
            <a:endParaRPr lang="tr-TR" altLang="tr-TR" sz="2500">
              <a:solidFill>
                <a:srgbClr val="FF3300"/>
              </a:solidFill>
            </a:endParaRPr>
          </a:p>
          <a:p>
            <a:r>
              <a:rPr lang="tr-TR" altLang="tr-TR" sz="2500"/>
              <a:t>AB genel enerji tüketiminde dışa bağımlılık 	% 50 </a:t>
            </a:r>
          </a:p>
          <a:p>
            <a:r>
              <a:rPr lang="tr-TR" altLang="tr-TR" sz="2500"/>
              <a:t>      ulaştırma sektöründe dışa bağımlılık 	% 80 </a:t>
            </a:r>
          </a:p>
          <a:p>
            <a:endParaRPr lang="tr-TR" altLang="tr-TR" sz="2500"/>
          </a:p>
          <a:p>
            <a:endParaRPr lang="tr-TR" altLang="tr-TR" sz="2500"/>
          </a:p>
          <a:p>
            <a:endParaRPr lang="tr-TR" altLang="tr-TR" sz="2500"/>
          </a:p>
          <a:p>
            <a:r>
              <a:rPr lang="tr-TR" altLang="tr-TR" sz="2500"/>
              <a:t>2020 yılında hedef :</a:t>
            </a:r>
          </a:p>
          <a:p>
            <a:pPr>
              <a:spcBef>
                <a:spcPct val="50000"/>
              </a:spcBef>
            </a:pPr>
            <a:endParaRPr lang="tr-TR" altLang="tr-TR" sz="2500"/>
          </a:p>
          <a:p>
            <a:pPr>
              <a:spcBef>
                <a:spcPct val="50000"/>
              </a:spcBef>
            </a:pPr>
            <a:endParaRPr lang="tr-TR" altLang="tr-TR" sz="2500"/>
          </a:p>
          <a:p>
            <a:pPr>
              <a:spcBef>
                <a:spcPct val="50000"/>
              </a:spcBef>
            </a:pPr>
            <a:endParaRPr lang="tr-TR" altLang="tr-TR" sz="2500"/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3203575" y="3427413"/>
            <a:ext cx="5040313" cy="2089150"/>
          </a:xfrm>
          <a:prstGeom prst="flowChartPunchedCard">
            <a:avLst/>
          </a:prstGeom>
          <a:gradFill rotWithShape="1">
            <a:gsLst>
              <a:gs pos="0">
                <a:schemeClr val="accent1"/>
              </a:gs>
              <a:gs pos="50000">
                <a:srgbClr val="FFCC66"/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tr-TR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51275" y="3676650"/>
            <a:ext cx="40338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>
                <a:solidFill>
                  <a:schemeClr val="bg1"/>
                </a:solidFill>
              </a:rPr>
              <a:t>konvansiyonel yakıtların    % 20’sinin biyoyakıtlar, doğal gaz ve hidrojenle yer değiştirmesi hedeflenmiştir.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461963"/>
            <a:ext cx="9144000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altLang="tr-TR" b="1">
                <a:solidFill>
                  <a:srgbClr val="0000CC"/>
                </a:solidFill>
              </a:rPr>
              <a:t>NEDEN AVRUPA BİRLİĞİNDE BİYOYAKIT ?</a:t>
            </a:r>
            <a:endParaRPr lang="tr-TR" altLang="tr-TR" sz="2500"/>
          </a:p>
          <a:p>
            <a:endParaRPr lang="tr-TR" altLang="tr-TR" sz="800"/>
          </a:p>
          <a:p>
            <a:pPr>
              <a:spcBef>
                <a:spcPct val="50000"/>
              </a:spcBef>
            </a:pPr>
            <a:r>
              <a:rPr lang="tr-TR" altLang="tr-TR" sz="2500">
                <a:solidFill>
                  <a:srgbClr val="FF3300"/>
                </a:solidFill>
              </a:rPr>
              <a:t>Biyoyakıt Direktifi:</a:t>
            </a:r>
            <a:r>
              <a:rPr lang="tr-TR" altLang="tr-TR" sz="2500"/>
              <a:t> </a:t>
            </a:r>
          </a:p>
          <a:p>
            <a:pPr algn="ctr">
              <a:spcBef>
                <a:spcPct val="50000"/>
              </a:spcBef>
            </a:pPr>
            <a:r>
              <a:rPr lang="tr-TR" altLang="tr-TR" sz="2500">
                <a:solidFill>
                  <a:srgbClr val="FF00FF"/>
                </a:solidFill>
              </a:rPr>
              <a:t>8 Mayıs 2003 tarih 2003/30/EC sayılı                                Ulaştırma Sektöründe Biyoyakıtlar ve Diğer Yenilenebilir Yakıtların Kullanımının Teşviği</a:t>
            </a:r>
            <a:r>
              <a:rPr lang="tr-TR" altLang="tr-TR" sz="2500">
                <a:solidFill>
                  <a:srgbClr val="009999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tr-TR" altLang="tr-TR" sz="2500"/>
              <a:t>	Direktifin Öngördüğü Biyoyakıt Kullanım Hedefi:</a:t>
            </a:r>
          </a:p>
          <a:p>
            <a:pPr>
              <a:spcBef>
                <a:spcPct val="50000"/>
              </a:spcBef>
            </a:pPr>
            <a:r>
              <a:rPr lang="tr-TR" altLang="tr-TR" sz="2500"/>
              <a:t>		2005 yılında 			%2</a:t>
            </a:r>
          </a:p>
          <a:p>
            <a:pPr>
              <a:spcBef>
                <a:spcPct val="50000"/>
              </a:spcBef>
            </a:pPr>
            <a:endParaRPr lang="tr-TR" altLang="tr-TR" sz="1600"/>
          </a:p>
          <a:p>
            <a:pPr>
              <a:spcBef>
                <a:spcPct val="50000"/>
              </a:spcBef>
            </a:pPr>
            <a:r>
              <a:rPr lang="tr-TR" altLang="tr-TR" sz="2500"/>
              <a:t>		2010 yılında 			%5.75 </a:t>
            </a:r>
            <a:r>
              <a:rPr lang="tr-TR" altLang="tr-TR" sz="1800"/>
              <a:t>(artan oranlarla) </a:t>
            </a:r>
          </a:p>
          <a:p>
            <a:pPr>
              <a:spcBef>
                <a:spcPct val="50000"/>
              </a:spcBef>
            </a:pPr>
            <a:r>
              <a:rPr lang="tr-TR" altLang="tr-TR" sz="2500"/>
              <a:t>biyoyakıt (biyodizel, biyoetanol, biyometanol, biyogaz) kullanımı</a:t>
            </a:r>
          </a:p>
        </p:txBody>
      </p:sp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3924300" y="4005263"/>
            <a:ext cx="1584325" cy="360362"/>
          </a:xfrm>
          <a:prstGeom prst="curvedUpArrow">
            <a:avLst>
              <a:gd name="adj1" fmla="val 87930"/>
              <a:gd name="adj2" fmla="val 175859"/>
              <a:gd name="adj3" fmla="val 333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136198" name="AutoShape 6"/>
          <p:cNvSpPr>
            <a:spLocks noChangeArrowheads="1"/>
          </p:cNvSpPr>
          <p:nvPr/>
        </p:nvSpPr>
        <p:spPr bwMode="auto">
          <a:xfrm>
            <a:off x="3924300" y="4724400"/>
            <a:ext cx="1655763" cy="217488"/>
          </a:xfrm>
          <a:prstGeom prst="curvedDownArrow">
            <a:avLst>
              <a:gd name="adj1" fmla="val 215494"/>
              <a:gd name="adj2" fmla="val 304525"/>
              <a:gd name="adj3" fmla="val 33333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692150"/>
            <a:ext cx="91440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altLang="tr-TR" sz="2500" b="1" dirty="0">
                <a:solidFill>
                  <a:srgbClr val="0000CC"/>
                </a:solidFill>
              </a:rPr>
              <a:t>NEDEN AVRUPA BİRLİĞİNDE BİYOYAKIT ?</a:t>
            </a:r>
            <a:endParaRPr lang="tr-TR" altLang="tr-TR" sz="25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tr-TR" altLang="tr-TR" sz="2500" dirty="0">
                <a:solidFill>
                  <a:srgbClr val="FF3300"/>
                </a:solidFill>
              </a:rPr>
              <a:t>Kyoto </a:t>
            </a:r>
            <a:r>
              <a:rPr lang="tr-TR" altLang="tr-TR" sz="2500" dirty="0" err="1">
                <a:solidFill>
                  <a:srgbClr val="FF3300"/>
                </a:solidFill>
              </a:rPr>
              <a:t>Protokolu</a:t>
            </a:r>
            <a:r>
              <a:rPr lang="tr-TR" altLang="tr-TR" sz="2500" dirty="0">
                <a:solidFill>
                  <a:srgbClr val="FF3300"/>
                </a:solidFill>
              </a:rPr>
              <a:t>, 16 Şubat 2005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altLang="tr-TR" sz="2500" dirty="0"/>
              <a:t>	</a:t>
            </a:r>
            <a:r>
              <a:rPr lang="tr-TR" altLang="tr-TR" sz="2500" dirty="0">
                <a:solidFill>
                  <a:srgbClr val="FF00FF"/>
                </a:solidFill>
              </a:rPr>
              <a:t>Hedef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altLang="tr-TR" sz="2500" dirty="0"/>
              <a:t>		Sera gazı emisyonlarını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altLang="tr-TR" sz="2500" dirty="0"/>
              <a:t>			</a:t>
            </a:r>
            <a:r>
              <a:rPr lang="tr-TR" altLang="tr-TR" sz="2500" dirty="0" smtClean="0"/>
              <a:t>2008-2018 </a:t>
            </a:r>
            <a:r>
              <a:rPr lang="tr-TR" altLang="tr-TR" sz="2500" dirty="0"/>
              <a:t>döneminde 1990 yılı seviyesine 				göre ortalama % 8 oranında azaltmak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tr-TR" altLang="tr-TR" sz="25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tr-TR" altLang="tr-TR" sz="2500" dirty="0">
                <a:solidFill>
                  <a:srgbClr val="FF3300"/>
                </a:solidFill>
              </a:rPr>
              <a:t>AB </a:t>
            </a:r>
            <a:r>
              <a:rPr lang="tr-TR" altLang="tr-TR" sz="2500" dirty="0" err="1">
                <a:solidFill>
                  <a:srgbClr val="FF3300"/>
                </a:solidFill>
              </a:rPr>
              <a:t>Biyoyakıt</a:t>
            </a:r>
            <a:r>
              <a:rPr lang="tr-TR" altLang="tr-TR" sz="2500" dirty="0">
                <a:solidFill>
                  <a:srgbClr val="FF3300"/>
                </a:solidFill>
              </a:rPr>
              <a:t> Stratejisi, 8 Şubat 2006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altLang="tr-TR" sz="2500" dirty="0"/>
              <a:t>		</a:t>
            </a:r>
            <a:r>
              <a:rPr lang="tr-TR" altLang="tr-TR" sz="2500" dirty="0" err="1"/>
              <a:t>Biyoyakıtlara</a:t>
            </a:r>
            <a:r>
              <a:rPr lang="tr-TR" altLang="tr-TR" sz="2500" dirty="0"/>
              <a:t> daha fazla teşvik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altLang="tr-TR" sz="2500" dirty="0"/>
              <a:t>			Daha fazla ticaret imkanı</a:t>
            </a:r>
            <a:endParaRPr lang="tr-TR" altLang="tr-TR" sz="2500" dirty="0">
              <a:solidFill>
                <a:srgbClr val="FF33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tr-TR" altLang="tr-TR" sz="2500" dirty="0"/>
              <a:t> </a:t>
            </a:r>
            <a:r>
              <a:rPr lang="tr-TR" altLang="tr-TR" sz="2500" dirty="0">
                <a:solidFill>
                  <a:srgbClr val="FF3300"/>
                </a:solidFill>
              </a:rPr>
              <a:t>AB Devlet ve Hükümet Başkanları Toplantısı, 24 Mart 2006</a:t>
            </a:r>
            <a:endParaRPr lang="tr-TR" altLang="tr-TR" sz="25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altLang="tr-TR" sz="2500" dirty="0"/>
              <a:t>		 </a:t>
            </a:r>
            <a:r>
              <a:rPr lang="tr-TR" altLang="tr-TR" sz="2500" dirty="0" smtClean="0"/>
              <a:t>2018 </a:t>
            </a:r>
            <a:r>
              <a:rPr lang="tr-TR" altLang="tr-TR" sz="2500" dirty="0"/>
              <a:t>yılında %8 </a:t>
            </a:r>
            <a:r>
              <a:rPr lang="tr-TR" altLang="tr-TR" sz="2500" dirty="0" err="1"/>
              <a:t>biyoyakıt</a:t>
            </a:r>
            <a:r>
              <a:rPr lang="tr-TR" altLang="tr-TR" sz="2500" dirty="0"/>
              <a:t> kullanımı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altLang="tr-TR" sz="2500" dirty="0"/>
              <a:t>AB Konseyi, Komisyondan % 8 </a:t>
            </a:r>
            <a:r>
              <a:rPr lang="tr-TR" altLang="tr-TR" sz="2500" dirty="0" err="1"/>
              <a:t>biyoyakıt</a:t>
            </a:r>
            <a:r>
              <a:rPr lang="tr-TR" altLang="tr-TR" sz="2500" dirty="0"/>
              <a:t> kullanımının analiz edilmesini istemiştir.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>
                <a:solidFill>
                  <a:srgbClr val="0000CC"/>
                </a:solidFill>
              </a:rPr>
              <a:t>NEDEN ÜLKEMİZDE  BİYOYAKIT ?</a:t>
            </a:r>
            <a:endParaRPr lang="tr-TR" altLang="tr-TR" sz="2400"/>
          </a:p>
          <a:p>
            <a:pPr>
              <a:spcBef>
                <a:spcPct val="50000"/>
              </a:spcBef>
            </a:pPr>
            <a:r>
              <a:rPr lang="tr-TR" altLang="zh-CN" sz="2400" b="1">
                <a:solidFill>
                  <a:srgbClr val="FF3300"/>
                </a:solidFill>
              </a:rPr>
              <a:t>Türkiye için Katılım Ortaklığı Belgesi,14 Nisan 2003</a:t>
            </a:r>
            <a:r>
              <a:rPr lang="tr-TR" altLang="zh-CN" sz="2400"/>
              <a:t> </a:t>
            </a:r>
          </a:p>
          <a:p>
            <a:pPr>
              <a:spcBef>
                <a:spcPct val="50000"/>
              </a:spcBef>
            </a:pPr>
            <a:r>
              <a:rPr lang="tr-TR" altLang="zh-CN" sz="2400"/>
              <a:t>Türk ekonomisinin enerji bağımlılığını azaltacak ve  yenilenebilir 	enerji kaynaklarının kullanımını artıracak bir programın 		oluşturulması ve uygulamalara geçilmesi 				belirtilmiştir. </a:t>
            </a:r>
          </a:p>
          <a:p>
            <a:pPr>
              <a:spcBef>
                <a:spcPct val="50000"/>
              </a:spcBef>
            </a:pPr>
            <a:r>
              <a:rPr lang="tr-TR" altLang="zh-CN" sz="2200" b="1">
                <a:solidFill>
                  <a:srgbClr val="FF3300"/>
                </a:solidFill>
              </a:rPr>
              <a:t>Bilim ve Teknoloji Yüksek Kurulu’nun, 08 Eylül 2005,12.Toplantısı</a:t>
            </a:r>
            <a:r>
              <a:rPr lang="tr-TR" altLang="zh-CN" sz="2400"/>
              <a:t> enerjide dışa bağımlılığı azaltmak, fosil kaynakların kullanımından 	doğan emisyon miktarını düşürmek için alternatif enerji 		kaynaklarının devreye sokulması zorunluluğunu. </a:t>
            </a:r>
          </a:p>
          <a:p>
            <a:pPr>
              <a:spcBef>
                <a:spcPct val="50000"/>
              </a:spcBef>
            </a:pPr>
            <a:endParaRPr lang="tr-TR" altLang="zh-CN" sz="2400"/>
          </a:p>
          <a:p>
            <a:pPr>
              <a:spcBef>
                <a:spcPct val="50000"/>
              </a:spcBef>
            </a:pPr>
            <a:r>
              <a:rPr lang="tr-TR" altLang="zh-CN" sz="2400">
                <a:solidFill>
                  <a:srgbClr val="FF00FF"/>
                </a:solidFill>
              </a:rPr>
              <a:t>Ülkemizdeki yasal alt yapı, </a:t>
            </a:r>
          </a:p>
          <a:p>
            <a:pPr>
              <a:spcBef>
                <a:spcPct val="50000"/>
              </a:spcBef>
            </a:pPr>
            <a:r>
              <a:rPr lang="tr-TR" altLang="zh-CN" sz="2400"/>
              <a:t>		ilgili Bakanlıklar ve Kamu Kurumları tarafından 				oluşturulmaktadır. </a:t>
            </a:r>
            <a:endParaRPr lang="tr-TR" altLang="tr-T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685800"/>
          </a:xfrm>
        </p:spPr>
        <p:txBody>
          <a:bodyPr/>
          <a:lstStyle/>
          <a:p>
            <a:pPr eaLnBrk="1" hangingPunct="1"/>
            <a:r>
              <a:rPr lang="tr-TR" altLang="tr-TR" smtClean="0">
                <a:solidFill>
                  <a:srgbClr val="0000CC"/>
                </a:solidFill>
              </a:rPr>
              <a:t>AB Biyoyakıt Direktifi</a:t>
            </a:r>
            <a:endParaRPr lang="en-GB" altLang="tr-TR" smtClean="0">
              <a:solidFill>
                <a:srgbClr val="0000CC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424863" cy="5256212"/>
          </a:xfrm>
        </p:spPr>
        <p:txBody>
          <a:bodyPr/>
          <a:lstStyle/>
          <a:p>
            <a:pPr algn="just" eaLnBrk="1" hangingPunct="1">
              <a:buFont typeface="Times New Roman" pitchFamily="18" charset="0"/>
              <a:buChar char="•"/>
            </a:pPr>
            <a:r>
              <a:rPr lang="en-GB" altLang="tr-TR" sz="2400" dirty="0" err="1" smtClean="0"/>
              <a:t>Direktif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ulaştırma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sektöründe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biyoyakıtların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ve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diğer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yenilenebilir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yakıtların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kullanılmasının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teşvik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edilmesi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amacıyla</a:t>
            </a:r>
            <a:r>
              <a:rPr lang="en-GB" altLang="tr-TR" sz="2400" dirty="0" smtClean="0"/>
              <a:t> 8 </a:t>
            </a:r>
            <a:r>
              <a:rPr lang="en-GB" altLang="tr-TR" sz="2400" dirty="0" err="1" smtClean="0"/>
              <a:t>Mayıs</a:t>
            </a:r>
            <a:r>
              <a:rPr lang="en-GB" altLang="tr-TR" sz="2400" dirty="0" smtClean="0"/>
              <a:t> 2003’te </a:t>
            </a:r>
            <a:r>
              <a:rPr lang="en-GB" altLang="tr-TR" sz="2400" dirty="0" err="1" smtClean="0"/>
              <a:t>yürürlüğe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girmiştir</a:t>
            </a:r>
            <a:r>
              <a:rPr lang="en-GB" altLang="tr-TR" sz="2400" dirty="0" smtClean="0"/>
              <a:t>. (2003/30/EC) </a:t>
            </a:r>
            <a:endParaRPr lang="tr-TR" altLang="tr-TR" sz="2400" dirty="0" smtClean="0"/>
          </a:p>
          <a:p>
            <a:pPr algn="just" eaLnBrk="1" hangingPunct="1">
              <a:buFont typeface="Times New Roman" pitchFamily="18" charset="0"/>
              <a:buNone/>
            </a:pPr>
            <a:endParaRPr lang="en-GB" altLang="tr-TR" sz="2400" dirty="0" smtClean="0"/>
          </a:p>
          <a:p>
            <a:pPr lvl="1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GB" altLang="tr-TR" sz="2400" dirty="0" smtClean="0"/>
              <a:t>	</a:t>
            </a:r>
            <a:r>
              <a:rPr lang="en-GB" altLang="tr-TR" sz="2400" dirty="0" err="1" smtClean="0"/>
              <a:t>Biyoyakıtların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teşviki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konusunda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üye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ülkeler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vergi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indirimi</a:t>
            </a:r>
            <a:r>
              <a:rPr lang="en-GB" altLang="tr-TR" sz="2400" dirty="0" smtClean="0"/>
              <a:t>, </a:t>
            </a:r>
            <a:r>
              <a:rPr lang="en-GB" altLang="tr-TR" sz="2400" dirty="0" err="1" smtClean="0"/>
              <a:t>biyoyakıt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yönetmelikleri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vb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aktivitelerle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yasal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çerçevelerini</a:t>
            </a:r>
            <a:r>
              <a:rPr lang="en-GB" altLang="tr-TR" sz="2400" dirty="0" smtClean="0"/>
              <a:t> </a:t>
            </a:r>
            <a:r>
              <a:rPr lang="en-GB" altLang="tr-TR" sz="2400" dirty="0" err="1" smtClean="0"/>
              <a:t>oluşturmaktadırlar</a:t>
            </a:r>
            <a:r>
              <a:rPr lang="en-GB" altLang="tr-TR" sz="2400" dirty="0" smtClean="0"/>
              <a:t>.</a:t>
            </a:r>
            <a:endParaRPr lang="tr-TR" altLang="tr-TR" sz="2400" dirty="0" smtClean="0"/>
          </a:p>
          <a:p>
            <a:pPr lvl="1" eaLnBrk="1" hangingPunct="1">
              <a:spcBef>
                <a:spcPct val="40000"/>
              </a:spcBef>
              <a:buFont typeface="Wingdings" pitchFamily="2" charset="2"/>
              <a:buNone/>
            </a:pPr>
            <a:endParaRPr lang="en-GB" altLang="tr-TR" sz="24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tr-TR" altLang="tr-TR" sz="2400" dirty="0" smtClean="0"/>
              <a:t>   </a:t>
            </a:r>
            <a:r>
              <a:rPr lang="en-GB" altLang="tr-TR" sz="2400" dirty="0" err="1" smtClean="0"/>
              <a:t>Hedef</a:t>
            </a:r>
            <a:r>
              <a:rPr lang="en-GB" altLang="tr-TR" sz="2400" dirty="0" smtClean="0"/>
              <a:t>:</a:t>
            </a:r>
          </a:p>
          <a:p>
            <a:pPr lvl="3" eaLnBrk="1" hangingPunct="1">
              <a:buFont typeface="Wingdings" pitchFamily="2" charset="2"/>
              <a:buNone/>
            </a:pPr>
            <a:endParaRPr lang="en-GB" altLang="tr-TR" sz="800" b="1" dirty="0" smtClean="0">
              <a:solidFill>
                <a:srgbClr val="FF0000"/>
              </a:solidFill>
            </a:endParaRPr>
          </a:p>
          <a:p>
            <a:pPr lvl="2" eaLnBrk="1" hangingPunct="1"/>
            <a:r>
              <a:rPr lang="en-GB" altLang="tr-TR" dirty="0" smtClean="0"/>
              <a:t>2005’te % 2</a:t>
            </a:r>
            <a:endParaRPr lang="tr-TR" altLang="tr-TR" dirty="0" smtClean="0"/>
          </a:p>
          <a:p>
            <a:pPr lvl="2" eaLnBrk="1" hangingPunct="1"/>
            <a:r>
              <a:rPr lang="en-GB" altLang="tr-TR" b="1" dirty="0" smtClean="0">
                <a:solidFill>
                  <a:srgbClr val="FF0000"/>
                </a:solidFill>
              </a:rPr>
              <a:t> </a:t>
            </a:r>
            <a:r>
              <a:rPr lang="en-GB" altLang="tr-TR" dirty="0" smtClean="0"/>
              <a:t>201</a:t>
            </a:r>
            <a:r>
              <a:rPr lang="tr-TR" altLang="tr-TR" dirty="0" smtClean="0"/>
              <a:t>8</a:t>
            </a:r>
            <a:r>
              <a:rPr lang="en-GB" altLang="tr-TR" dirty="0" smtClean="0"/>
              <a:t>’</a:t>
            </a:r>
            <a:r>
              <a:rPr lang="en-GB" altLang="tr-TR" dirty="0" err="1" smtClean="0"/>
              <a:t>da</a:t>
            </a:r>
            <a:r>
              <a:rPr lang="en-GB" altLang="tr-TR" dirty="0" smtClean="0"/>
              <a:t> %</a:t>
            </a:r>
            <a:r>
              <a:rPr lang="tr-TR" altLang="tr-TR" dirty="0" smtClean="0"/>
              <a:t>8</a:t>
            </a:r>
            <a:r>
              <a:rPr lang="en-GB" altLang="tr-TR" dirty="0" smtClean="0"/>
              <a:t>  </a:t>
            </a:r>
            <a:r>
              <a:rPr lang="en-GB" altLang="tr-TR" dirty="0" err="1" smtClean="0"/>
              <a:t>biyoyakıt</a:t>
            </a:r>
            <a:r>
              <a:rPr lang="en-GB" altLang="tr-TR" dirty="0" smtClean="0"/>
              <a:t> </a:t>
            </a:r>
            <a:r>
              <a:rPr lang="en-GB" altLang="tr-TR" dirty="0" err="1" smtClean="0"/>
              <a:t>kullanımıdır</a:t>
            </a:r>
            <a:r>
              <a:rPr lang="en-GB" altLang="tr-TR" dirty="0" smtClean="0"/>
              <a:t>.</a:t>
            </a:r>
            <a:r>
              <a:rPr lang="en-GB" altLang="tr-TR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96888" y="36449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569913" y="5084763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1624</TotalTime>
  <Words>1405</Words>
  <Application>Microsoft Office PowerPoint</Application>
  <PresentationFormat>Ekran Gösterisi (4:3)</PresentationFormat>
  <Paragraphs>260</Paragraphs>
  <Slides>34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34</vt:i4>
      </vt:variant>
    </vt:vector>
  </HeadingPairs>
  <TitlesOfParts>
    <vt:vector size="37" baseType="lpstr">
      <vt:lpstr>Pixel</vt:lpstr>
      <vt:lpstr>Grafik</vt:lpstr>
      <vt:lpstr>Bitmap Image</vt:lpstr>
      <vt:lpstr>Slayt 1</vt:lpstr>
      <vt:lpstr>KAPSAM</vt:lpstr>
      <vt:lpstr>Slayt 3</vt:lpstr>
      <vt:lpstr>Slayt 4</vt:lpstr>
      <vt:lpstr>Slayt 5</vt:lpstr>
      <vt:lpstr>Slayt 6</vt:lpstr>
      <vt:lpstr>Slayt 7</vt:lpstr>
      <vt:lpstr>Slayt 8</vt:lpstr>
      <vt:lpstr>AB Biyoyakıt Direktifi</vt:lpstr>
      <vt:lpstr>Slayt 10</vt:lpstr>
      <vt:lpstr>Slayt 11</vt:lpstr>
      <vt:lpstr>Slayt 12</vt:lpstr>
      <vt:lpstr>AB-25 Yıllık Biyoetanol Üretimi (ton), 2004</vt:lpstr>
      <vt:lpstr>AB’de Ulusal düzeyde biyoyakıt gelişimi</vt:lpstr>
      <vt:lpstr>AB Biyoyakıt Stratejisi</vt:lpstr>
      <vt:lpstr>Stratejide yer alan 7 politika Ekseni</vt:lpstr>
      <vt:lpstr>Slayt 17</vt:lpstr>
      <vt:lpstr>Slayt 18</vt:lpstr>
      <vt:lpstr>Slayt 19</vt:lpstr>
      <vt:lpstr>Slayt 20</vt:lpstr>
      <vt:lpstr>Biyodizelle İlgili Politik ve Yasal Alt Yapı</vt:lpstr>
      <vt:lpstr>Biyodizelle İlgili Politik ve Yasal Alt Yapı</vt:lpstr>
      <vt:lpstr>Almanya’da Biyodizel Pazarı</vt:lpstr>
      <vt:lpstr>Almanya’da Biyodizel – Dizel Fiyat Karşılaştırması 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SONUÇ ve ÖNERİLER</vt:lpstr>
      <vt:lpstr>SONUÇ ve ÖNERİLER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OZHANO</dc:creator>
  <cp:lastModifiedBy>SAKARYA UNIVERSITESI</cp:lastModifiedBy>
  <cp:revision>62</cp:revision>
  <dcterms:created xsi:type="dcterms:W3CDTF">2006-03-27T10:01:18Z</dcterms:created>
  <dcterms:modified xsi:type="dcterms:W3CDTF">2017-04-26T09:17:43Z</dcterms:modified>
</cp:coreProperties>
</file>