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3" r:id="rId1"/>
  </p:sldMasterIdLst>
  <p:notesMasterIdLst>
    <p:notesMasterId r:id="rId23"/>
  </p:notesMasterIdLst>
  <p:sldIdLst>
    <p:sldId id="321" r:id="rId2"/>
    <p:sldId id="257" r:id="rId3"/>
    <p:sldId id="322" r:id="rId4"/>
    <p:sldId id="323" r:id="rId5"/>
    <p:sldId id="324" r:id="rId6"/>
    <p:sldId id="325" r:id="rId7"/>
    <p:sldId id="326" r:id="rId8"/>
    <p:sldId id="327" r:id="rId9"/>
    <p:sldId id="328" r:id="rId10"/>
    <p:sldId id="329" r:id="rId11"/>
    <p:sldId id="336" r:id="rId12"/>
    <p:sldId id="330" r:id="rId13"/>
    <p:sldId id="331" r:id="rId14"/>
    <p:sldId id="332" r:id="rId15"/>
    <p:sldId id="340" r:id="rId16"/>
    <p:sldId id="341" r:id="rId17"/>
    <p:sldId id="333" r:id="rId18"/>
    <p:sldId id="334" r:id="rId19"/>
    <p:sldId id="335" r:id="rId20"/>
    <p:sldId id="337" r:id="rId21"/>
    <p:sldId id="338" r:id="rId22"/>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3" autoAdjust="0"/>
    <p:restoredTop sz="94728" autoAdjust="0"/>
  </p:normalViewPr>
  <p:slideViewPr>
    <p:cSldViewPr>
      <p:cViewPr varScale="1">
        <p:scale>
          <a:sx n="88" d="100"/>
          <a:sy n="88" d="100"/>
        </p:scale>
        <p:origin x="-108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Calibri" pitchFamily="34" charset="0"/>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Calibri" pitchFamily="34" charset="0"/>
              </a:defRPr>
            </a:lvl1pPr>
          </a:lstStyle>
          <a:p>
            <a:pPr>
              <a:defRPr/>
            </a:pPr>
            <a:fld id="{CC09625E-1011-4D07-A01F-C12A42F09AC4}" type="datetimeFigureOut">
              <a:rPr lang="tr-TR"/>
              <a:pPr>
                <a:defRPr/>
              </a:pPr>
              <a:t>05.04.2016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Calibri" pitchFamily="34" charset="0"/>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hangingPunct="1">
              <a:defRPr sz="1200">
                <a:latin typeface="Calibri" pitchFamily="34" charset="0"/>
              </a:defRPr>
            </a:lvl1pPr>
          </a:lstStyle>
          <a:p>
            <a:pPr>
              <a:defRPr/>
            </a:pPr>
            <a:fld id="{CAB8B0AD-1404-484C-837A-C28976358FA7}"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51554" name="Rectangle 2"/>
          <p:cNvSpPr>
            <a:spLocks noGrp="1" noChangeArrowheads="1"/>
          </p:cNvSpPr>
          <p:nvPr>
            <p:ph type="ctrTitle" sz="quarter"/>
          </p:nvPr>
        </p:nvSpPr>
        <p:spPr>
          <a:xfrm>
            <a:off x="685800" y="1997075"/>
            <a:ext cx="7772400" cy="1431925"/>
          </a:xfrm>
        </p:spPr>
        <p:txBody>
          <a:bodyPr anchor="b" anchorCtr="1"/>
          <a:lstStyle>
            <a:lvl1pPr>
              <a:defRPr/>
            </a:lvl1pPr>
          </a:lstStyle>
          <a:p>
            <a:r>
              <a:rPr lang="tr-TR"/>
              <a:t>Click to edit Master title style</a:t>
            </a:r>
          </a:p>
        </p:txBody>
      </p:sp>
      <p:sp>
        <p:nvSpPr>
          <p:cNvPr id="15155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tr-TR"/>
              <a:t>Click to edit Master subtitle style</a:t>
            </a:r>
          </a:p>
        </p:txBody>
      </p:sp>
      <p:sp>
        <p:nvSpPr>
          <p:cNvPr id="151556"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tr-TR"/>
          </a:p>
        </p:txBody>
      </p:sp>
      <p:sp>
        <p:nvSpPr>
          <p:cNvPr id="151557" name="Rectangle 5"/>
          <p:cNvSpPr>
            <a:spLocks noGrp="1" noChangeArrowheads="1"/>
          </p:cNvSpPr>
          <p:nvPr>
            <p:ph type="ftr" sz="quarter" idx="3"/>
          </p:nvPr>
        </p:nvSpPr>
        <p:spPr/>
        <p:txBody>
          <a:bodyPr/>
          <a:lstStyle>
            <a:lvl1pPr>
              <a:defRPr/>
            </a:lvl1pPr>
          </a:lstStyle>
          <a:p>
            <a:endParaRPr lang="tr-TR"/>
          </a:p>
        </p:txBody>
      </p:sp>
      <p:sp>
        <p:nvSpPr>
          <p:cNvPr id="151558" name="Rectangle 6"/>
          <p:cNvSpPr>
            <a:spLocks noGrp="1" noChangeArrowheads="1"/>
          </p:cNvSpPr>
          <p:nvPr>
            <p:ph type="sldNum" sz="quarter" idx="4"/>
          </p:nvPr>
        </p:nvSpPr>
        <p:spPr/>
        <p:txBody>
          <a:bodyPr/>
          <a:lstStyle>
            <a:lvl1pPr>
              <a:defRPr/>
            </a:lvl1pPr>
          </a:lstStyle>
          <a:p>
            <a:fld id="{C50F5C32-4A4A-4CCC-B2BC-113F4BD3953F}" type="slidenum">
              <a:rPr lang="tr-TR"/>
              <a:pPr/>
              <a:t>‹#›</a:t>
            </a:fld>
            <a:endParaRPr lang="tr-TR"/>
          </a:p>
        </p:txBody>
      </p:sp>
      <p:sp>
        <p:nvSpPr>
          <p:cNvPr id="151559" name="Rectangle 7"/>
          <p:cNvSpPr>
            <a:spLocks noGrp="1" noChangeArrowheads="1"/>
          </p:cNvSpPr>
          <p:nvPr>
            <p:ph type="dt" sz="quarter" idx="2"/>
          </p:nvPr>
        </p:nvSpPr>
        <p:spPr/>
        <p:txBody>
          <a:bodyPr/>
          <a:lstStyle>
            <a:lvl1pPr>
              <a:defRPr/>
            </a:lvl1pPr>
          </a:lstStyle>
          <a:p>
            <a:fld id="{18553C28-F1BE-46FF-A939-F3A732897EFC}" type="datetimeFigureOut">
              <a:rPr lang="tr-TR"/>
              <a:pPr/>
              <a:t>05.04.2016</a:t>
            </a:fld>
            <a:endParaRPr lang="tr-TR"/>
          </a:p>
        </p:txBody>
      </p:sp>
    </p:spTree>
  </p:cSld>
  <p:clrMapOvr>
    <a:masterClrMapping/>
  </p:clrMapOvr>
  <p:transition spd="slow">
    <p:pul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fld id="{AE923B6E-A06E-47B6-A87D-38012FC4CE17}" type="datetimeFigureOut">
              <a:rPr lang="tr-TR"/>
              <a:pPr/>
              <a:t>05.04.2016</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91E85B4-8347-4B6A-8D43-A0669EB9F08A}" type="slidenum">
              <a:rPr lang="tr-TR"/>
              <a:pPr/>
              <a:t>‹#›</a:t>
            </a:fld>
            <a:endParaRPr lang="tr-TR"/>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92100"/>
            <a:ext cx="2057400" cy="57277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92100"/>
            <a:ext cx="6019800" cy="57277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fld id="{18E1724A-452D-423D-8A1D-A6EA132370EA}" type="datetimeFigureOut">
              <a:rPr lang="tr-TR"/>
              <a:pPr/>
              <a:t>05.04.2016</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19B80D7-F3D6-4CA0-BF31-774C7B6A5F07}" type="slidenum">
              <a:rPr lang="tr-TR"/>
              <a:pPr/>
              <a:t>‹#›</a:t>
            </a:fld>
            <a:endParaRPr lang="tr-TR"/>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fld id="{EF697938-DCF5-4671-9265-CF24D42987CA}" type="datetimeFigureOut">
              <a:rPr lang="tr-TR"/>
              <a:pPr/>
              <a:t>05.04.2016</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553B5CCF-448B-49DC-AA7B-6AD791C2926D}" type="slidenum">
              <a:rPr lang="tr-TR"/>
              <a:pPr/>
              <a:t>‹#›</a:t>
            </a:fld>
            <a:endParaRPr lang="tr-TR"/>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fld id="{1A8C0F3C-58E0-4186-A7F6-DBA31C870249}" type="datetimeFigureOut">
              <a:rPr lang="tr-TR"/>
              <a:pPr/>
              <a:t>05.04.2016</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F46B1DAF-99AF-4039-B6FA-1AA4FA423685}" type="slidenum">
              <a:rPr lang="tr-TR"/>
              <a:pPr/>
              <a:t>‹#›</a:t>
            </a:fld>
            <a:endParaRPr lang="tr-TR"/>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fld id="{2D6EA260-EA17-483A-8EAF-256F88DCEFC7}" type="datetimeFigureOut">
              <a:rPr lang="tr-TR"/>
              <a:pPr/>
              <a:t>05.04.2016</a:t>
            </a:fld>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78FB3BF5-56C2-4418-A100-297B10E24C85}" type="slidenum">
              <a:rPr lang="tr-TR"/>
              <a:pPr/>
              <a:t>‹#›</a:t>
            </a:fld>
            <a:endParaRPr lang="tr-TR"/>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fld id="{E031ABA7-BCB9-4DEB-A235-049EDAB735F6}" type="datetimeFigureOut">
              <a:rPr lang="tr-TR"/>
              <a:pPr/>
              <a:t>05.04.2016</a:t>
            </a:fld>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E2C44C09-6908-464E-A55F-74A359B52806}" type="slidenum">
              <a:rPr lang="tr-TR"/>
              <a:pPr/>
              <a:t>‹#›</a:t>
            </a:fld>
            <a:endParaRPr lang="tr-TR"/>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fld id="{F714E878-0A46-4EE4-BEEF-C0EBF6080972}" type="datetimeFigureOut">
              <a:rPr lang="tr-TR"/>
              <a:pPr/>
              <a:t>05.04.2016</a:t>
            </a:fld>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EEE6FA7B-7091-4160-BD3B-5DD88D2DADEA}" type="slidenum">
              <a:rPr lang="tr-TR"/>
              <a:pPr/>
              <a:t>‹#›</a:t>
            </a:fld>
            <a:endParaRPr lang="tr-TR"/>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fld id="{F0FB9B0C-FE5D-4282-8D3B-36DFB7C74997}" type="datetimeFigureOut">
              <a:rPr lang="tr-TR"/>
              <a:pPr/>
              <a:t>05.04.2016</a:t>
            </a:fld>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0E5BB243-24D4-4498-B776-BD45171D93C7}" type="slidenum">
              <a:rPr lang="tr-TR"/>
              <a:pPr/>
              <a:t>‹#›</a:t>
            </a:fld>
            <a:endParaRPr lang="tr-TR"/>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fld id="{208E650E-C23A-4398-972F-1F971C492772}" type="datetimeFigureOut">
              <a:rPr lang="tr-TR"/>
              <a:pPr/>
              <a:t>05.04.2016</a:t>
            </a:fld>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A3D4115-7DB9-4756-9007-18E51053660E}" type="slidenum">
              <a:rPr lang="tr-TR"/>
              <a:pPr/>
              <a:t>‹#›</a:t>
            </a:fld>
            <a:endParaRPr lang="tr-TR"/>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fld id="{7046F22D-593D-4BDD-A3FF-48299B5A9F50}" type="datetimeFigureOut">
              <a:rPr lang="tr-TR"/>
              <a:pPr/>
              <a:t>05.04.2016</a:t>
            </a:fld>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0E1BC9A7-F189-445F-8865-F73723C32131}" type="slidenum">
              <a:rPr lang="tr-TR"/>
              <a:pPr/>
              <a:t>‹#›</a:t>
            </a:fld>
            <a:endParaRPr lang="tr-TR"/>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50531"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50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fld id="{9F95F2AC-1EFA-47BB-ACE5-70550C787769}" type="datetimeFigureOut">
              <a:rPr lang="tr-TR"/>
              <a:pPr/>
              <a:t>05.04.2016</a:t>
            </a:fld>
            <a:endParaRPr lang="tr-TR"/>
          </a:p>
        </p:txBody>
      </p:sp>
      <p:sp>
        <p:nvSpPr>
          <p:cNvPr id="150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tr-TR"/>
          </a:p>
        </p:txBody>
      </p:sp>
      <p:sp>
        <p:nvSpPr>
          <p:cNvPr id="150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B758FAFC-E7CE-4A6B-B250-3C1B28AD431D}"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transition spd="slow">
    <p:pull/>
  </p:transition>
  <p:timing>
    <p:tnLst>
      <p:par>
        <p:cTn id="1" dur="indefinite" restart="never" nodeType="tmRoot"/>
      </p:par>
    </p:tnLst>
  </p:timing>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0" y="1905000"/>
            <a:ext cx="9144000" cy="4953000"/>
          </a:xfrm>
        </p:spPr>
        <p:txBody>
          <a:bodyPr/>
          <a:lstStyle/>
          <a:p>
            <a:pPr>
              <a:lnSpc>
                <a:spcPct val="90000"/>
              </a:lnSpc>
            </a:pPr>
            <a:endParaRPr lang="tr-TR" dirty="0"/>
          </a:p>
          <a:p>
            <a:pPr>
              <a:lnSpc>
                <a:spcPct val="90000"/>
              </a:lnSpc>
            </a:pPr>
            <a:endParaRPr lang="tr-TR" dirty="0"/>
          </a:p>
          <a:p>
            <a:pPr>
              <a:lnSpc>
                <a:spcPct val="90000"/>
              </a:lnSpc>
              <a:buFontTx/>
              <a:buNone/>
            </a:pPr>
            <a:r>
              <a:rPr lang="tr-TR" dirty="0"/>
              <a:t>            </a:t>
            </a:r>
            <a:r>
              <a:rPr lang="tr-TR" sz="3600" dirty="0">
                <a:solidFill>
                  <a:srgbClr val="FF0000"/>
                </a:solidFill>
              </a:rPr>
              <a:t>ÇOK BOYUTLU SİNYAL İŞLEME</a:t>
            </a:r>
          </a:p>
          <a:p>
            <a:pPr>
              <a:lnSpc>
                <a:spcPct val="90000"/>
              </a:lnSpc>
              <a:buFontTx/>
              <a:buNone/>
            </a:pPr>
            <a:endParaRPr lang="tr-TR" dirty="0">
              <a:solidFill>
                <a:srgbClr val="FF0000"/>
              </a:solidFill>
            </a:endParaRPr>
          </a:p>
          <a:p>
            <a:pPr>
              <a:lnSpc>
                <a:spcPct val="90000"/>
              </a:lnSpc>
              <a:buFontTx/>
              <a:buNone/>
            </a:pPr>
            <a:endParaRPr lang="tr-TR" dirty="0"/>
          </a:p>
          <a:p>
            <a:pPr>
              <a:lnSpc>
                <a:spcPct val="90000"/>
              </a:lnSpc>
              <a:buFontTx/>
              <a:buNone/>
            </a:pPr>
            <a:r>
              <a:rPr lang="tr-TR" dirty="0"/>
              <a:t>                                       </a:t>
            </a:r>
          </a:p>
          <a:p>
            <a:pPr>
              <a:lnSpc>
                <a:spcPct val="90000"/>
              </a:lnSpc>
              <a:buFontTx/>
              <a:buNone/>
            </a:pPr>
            <a:endParaRPr lang="tr-TR" dirty="0"/>
          </a:p>
          <a:p>
            <a:pPr>
              <a:lnSpc>
                <a:spcPct val="90000"/>
              </a:lnSpc>
              <a:buFontTx/>
              <a:buNone/>
            </a:pPr>
            <a:r>
              <a:rPr lang="tr-TR" dirty="0"/>
              <a:t>                                                  </a:t>
            </a:r>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a:xfrm>
            <a:off x="539750" y="981075"/>
            <a:ext cx="8229600" cy="4114800"/>
          </a:xfrm>
        </p:spPr>
        <p:txBody>
          <a:bodyPr/>
          <a:lstStyle/>
          <a:p>
            <a:pPr>
              <a:lnSpc>
                <a:spcPct val="80000"/>
              </a:lnSpc>
            </a:pPr>
            <a:r>
              <a:rPr lang="tr-TR" sz="2800" b="1">
                <a:solidFill>
                  <a:srgbClr val="FF0000"/>
                </a:solidFill>
              </a:rPr>
              <a:t>Dijital Sinyal İşleme:</a:t>
            </a:r>
            <a:r>
              <a:rPr lang="tr-TR" sz="2800"/>
              <a:t>İşaretlerin sayısal yöntemlerle işlenmesi anlamına gelir.</a:t>
            </a:r>
          </a:p>
          <a:p>
            <a:pPr>
              <a:lnSpc>
                <a:spcPct val="80000"/>
              </a:lnSpc>
            </a:pPr>
            <a:r>
              <a:rPr lang="tr-TR" sz="2800"/>
              <a:t>Karşılan birçok sinyal analogtur.Sayısal sinyal işleme,analog sinyalleri işlemek için iyi bir seçenektir.</a:t>
            </a:r>
          </a:p>
          <a:p>
            <a:pPr>
              <a:lnSpc>
                <a:spcPct val="80000"/>
              </a:lnSpc>
            </a:pPr>
            <a:r>
              <a:rPr lang="tr-TR" sz="2800"/>
              <a:t>Bunun için analog sinyal ve sayısal işlemci arasında bir ara birime ihtiyaç duyulur.Bu ara birim </a:t>
            </a:r>
            <a:r>
              <a:rPr lang="tr-TR" sz="2800">
                <a:solidFill>
                  <a:srgbClr val="FF0000"/>
                </a:solidFill>
              </a:rPr>
              <a:t>analogtan-sayısala dönüştürücü</a:t>
            </a:r>
            <a:r>
              <a:rPr lang="tr-TR" sz="2800"/>
              <a:t>( </a:t>
            </a:r>
            <a:r>
              <a:rPr lang="tr-TR" sz="2800">
                <a:solidFill>
                  <a:srgbClr val="FF0000"/>
                </a:solidFill>
              </a:rPr>
              <a:t>A/D</a:t>
            </a:r>
            <a:r>
              <a:rPr lang="tr-TR" sz="2800"/>
              <a:t> ) olarak adlandırılır.A/D dönüştürme işlemi 3 basamaktan oluşur: </a:t>
            </a:r>
            <a:r>
              <a:rPr lang="tr-TR" sz="2800">
                <a:solidFill>
                  <a:srgbClr val="FF0000"/>
                </a:solidFill>
              </a:rPr>
              <a:t>Örnekleme</a:t>
            </a:r>
            <a:r>
              <a:rPr lang="tr-TR" sz="2800"/>
              <a:t>,</a:t>
            </a:r>
            <a:r>
              <a:rPr lang="tr-TR" sz="2800">
                <a:solidFill>
                  <a:srgbClr val="FF0000"/>
                </a:solidFill>
              </a:rPr>
              <a:t>nicemleme</a:t>
            </a:r>
            <a:r>
              <a:rPr lang="tr-TR" sz="2800"/>
              <a:t> ve </a:t>
            </a:r>
            <a:r>
              <a:rPr lang="tr-TR" sz="2800">
                <a:solidFill>
                  <a:srgbClr val="FF0000"/>
                </a:solidFill>
              </a:rPr>
              <a:t>kodlama</a:t>
            </a:r>
            <a:r>
              <a:rPr lang="tr-TR" sz="2800"/>
              <a:t>.</a:t>
            </a:r>
          </a:p>
          <a:p>
            <a:pPr>
              <a:lnSpc>
                <a:spcPct val="80000"/>
              </a:lnSpc>
            </a:pPr>
            <a:r>
              <a:rPr lang="tr-TR" sz="2800"/>
              <a:t>Oluşan bu dijital işaret, digital işaret işlemcisinde işlenir.Ardından ise analog işarete çevrilir.Bunu sağlayan birime ise </a:t>
            </a:r>
            <a:r>
              <a:rPr lang="tr-TR" sz="2800">
                <a:solidFill>
                  <a:srgbClr val="FF0000"/>
                </a:solidFill>
              </a:rPr>
              <a:t>dijitalden-analoga dönüştürücü</a:t>
            </a:r>
            <a:r>
              <a:rPr lang="tr-TR" sz="2800"/>
              <a:t> ( </a:t>
            </a:r>
            <a:r>
              <a:rPr lang="tr-TR" sz="2800">
                <a:solidFill>
                  <a:srgbClr val="FF0000"/>
                </a:solidFill>
              </a:rPr>
              <a:t>D/A</a:t>
            </a:r>
            <a:r>
              <a:rPr lang="tr-TR" sz="2800"/>
              <a:t> ) denir.</a:t>
            </a:r>
          </a:p>
        </p:txBody>
      </p:sp>
    </p:spTree>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40" name="Picture 4"/>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tr-TR" sz="4000" b="1">
                <a:solidFill>
                  <a:srgbClr val="FF0000"/>
                </a:solidFill>
              </a:rPr>
              <a:t>SAYISAL İŞARET İŞLEMENİN ÜSTÜNLÜKLERİ</a:t>
            </a:r>
          </a:p>
        </p:txBody>
      </p:sp>
      <p:sp>
        <p:nvSpPr>
          <p:cNvPr id="161795" name="Rectangle 3"/>
          <p:cNvSpPr>
            <a:spLocks noGrp="1" noChangeArrowheads="1"/>
          </p:cNvSpPr>
          <p:nvPr>
            <p:ph type="body" idx="1"/>
          </p:nvPr>
        </p:nvSpPr>
        <p:spPr/>
        <p:txBody>
          <a:bodyPr/>
          <a:lstStyle/>
          <a:p>
            <a:r>
              <a:rPr lang="tr-TR" sz="2800"/>
              <a:t>Gürültü ve bozulmalardan daha az etkilenir.</a:t>
            </a:r>
          </a:p>
          <a:p>
            <a:r>
              <a:rPr lang="tr-TR" sz="2800"/>
              <a:t>Sayısal yöntemlerin kesinliği daha yüksektir.</a:t>
            </a:r>
          </a:p>
          <a:p>
            <a:r>
              <a:rPr lang="tr-TR" sz="2800"/>
              <a:t>Sayısal işaretlerin saklanması daha kolaydır .</a:t>
            </a:r>
          </a:p>
          <a:p>
            <a:r>
              <a:rPr lang="tr-TR" sz="2800"/>
              <a:t>Sayısal yöntemler daha esnektir.</a:t>
            </a:r>
          </a:p>
          <a:p>
            <a:r>
              <a:rPr lang="tr-TR" sz="2800"/>
              <a:t>Sayısal sistemler daha kararlıdır .</a:t>
            </a:r>
          </a:p>
          <a:p>
            <a:r>
              <a:rPr lang="tr-TR" sz="2800"/>
              <a:t>Bazı işlevler sadece sayısal yöntemlere uygundur.</a:t>
            </a:r>
          </a:p>
          <a:p>
            <a:r>
              <a:rPr lang="tr-TR" sz="2800"/>
              <a:t>Bilgisayarların yaygın kullanımı mevcuttur.</a:t>
            </a:r>
          </a:p>
        </p:txBody>
      </p:sp>
    </p:spTree>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tr-TR" sz="4000" b="1">
                <a:solidFill>
                  <a:srgbClr val="FF0000"/>
                </a:solidFill>
              </a:rPr>
              <a:t>GÖRÜNTÜ İŞLEMEK İÇİN NELER YAPILIR?</a:t>
            </a:r>
          </a:p>
        </p:txBody>
      </p:sp>
      <p:sp>
        <p:nvSpPr>
          <p:cNvPr id="162819" name="Rectangle 3"/>
          <p:cNvSpPr>
            <a:spLocks noGrp="1" noChangeArrowheads="1"/>
          </p:cNvSpPr>
          <p:nvPr>
            <p:ph type="body" idx="1"/>
          </p:nvPr>
        </p:nvSpPr>
        <p:spPr/>
        <p:txBody>
          <a:bodyPr/>
          <a:lstStyle/>
          <a:p>
            <a:r>
              <a:rPr lang="tr-TR"/>
              <a:t>Gürültü temizlemek</a:t>
            </a:r>
          </a:p>
          <a:p>
            <a:r>
              <a:rPr lang="tr-TR"/>
              <a:t>Parlaklığı ayarlamak</a:t>
            </a:r>
          </a:p>
          <a:p>
            <a:r>
              <a:rPr lang="tr-TR"/>
              <a:t>Koyuluk ayarlamak</a:t>
            </a:r>
          </a:p>
          <a:p>
            <a:r>
              <a:rPr lang="tr-TR"/>
              <a:t>Görüntü keskinleştirmek ve bulanıklaştırmak</a:t>
            </a:r>
          </a:p>
          <a:p>
            <a:r>
              <a:rPr lang="tr-TR"/>
              <a:t>Doğru renk ayarlamak</a:t>
            </a:r>
          </a:p>
        </p:txBody>
      </p:sp>
    </p:spTree>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tr-TR" sz="4000" b="1">
                <a:solidFill>
                  <a:srgbClr val="FF0000"/>
                </a:solidFill>
              </a:rPr>
              <a:t>GÖRÜNTÜ İŞLEMEDE TEMEL KAVRAMLAR</a:t>
            </a:r>
          </a:p>
        </p:txBody>
      </p:sp>
      <p:sp>
        <p:nvSpPr>
          <p:cNvPr id="163843" name="Rectangle 3"/>
          <p:cNvSpPr>
            <a:spLocks noGrp="1" noChangeArrowheads="1"/>
          </p:cNvSpPr>
          <p:nvPr>
            <p:ph type="body" idx="1"/>
          </p:nvPr>
        </p:nvSpPr>
        <p:spPr/>
        <p:txBody>
          <a:bodyPr/>
          <a:lstStyle/>
          <a:p>
            <a:pPr>
              <a:buFontTx/>
              <a:buNone/>
            </a:pPr>
            <a:r>
              <a:rPr lang="tr-TR" sz="2800" b="1">
                <a:solidFill>
                  <a:srgbClr val="FF0000"/>
                </a:solidFill>
              </a:rPr>
              <a:t>   Piksel(pixel):</a:t>
            </a:r>
            <a:r>
              <a:rPr lang="tr-TR" sz="2800"/>
              <a:t>Sayısal görüntü M ve N sayılarında satır ve sütunlardan oluşur ve satır ve sütunların kesiştiği her bölgeye </a:t>
            </a:r>
            <a:r>
              <a:rPr lang="tr-TR" sz="2800">
                <a:solidFill>
                  <a:srgbClr val="FF0000"/>
                </a:solidFill>
              </a:rPr>
              <a:t>piksel</a:t>
            </a:r>
            <a:r>
              <a:rPr lang="tr-TR" sz="2800"/>
              <a:t> denir.</a:t>
            </a:r>
          </a:p>
          <a:p>
            <a:r>
              <a:rPr lang="tr-TR" sz="2800"/>
              <a:t>Başka bir şekilde anlatmak gerekirse; ekranda oluşan görüntüler noktalardan oluşur.Noktalar kare şeklindedir.Resim büyütüldüğünde bu noktalar fark edilebilir.Ekranda kontrol edilebilen en küçük noktalara </a:t>
            </a:r>
            <a:r>
              <a:rPr lang="tr-TR" sz="2800">
                <a:solidFill>
                  <a:srgbClr val="FF0000"/>
                </a:solidFill>
              </a:rPr>
              <a:t>piksel</a:t>
            </a:r>
            <a:r>
              <a:rPr lang="tr-TR" sz="2800"/>
              <a:t> denir. </a:t>
            </a:r>
          </a:p>
        </p:txBody>
      </p:sp>
    </p:spTree>
  </p:cSld>
  <p:clrMapOvr>
    <a:masterClrMapping/>
  </p:clrMapOvr>
  <p:transition spd="slow">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tr-TR" sz="4000">
                <a:solidFill>
                  <a:srgbClr val="FF0000"/>
                </a:solidFill>
              </a:rPr>
              <a:t>Bir pikselin iki temel özelliği söz konusudur:</a:t>
            </a:r>
          </a:p>
        </p:txBody>
      </p:sp>
      <p:sp>
        <p:nvSpPr>
          <p:cNvPr id="172035" name="Rectangle 3"/>
          <p:cNvSpPr>
            <a:spLocks noGrp="1" noChangeArrowheads="1"/>
          </p:cNvSpPr>
          <p:nvPr>
            <p:ph type="body" idx="1"/>
          </p:nvPr>
        </p:nvSpPr>
        <p:spPr/>
        <p:txBody>
          <a:bodyPr/>
          <a:lstStyle/>
          <a:p>
            <a:pPr>
              <a:buFontTx/>
              <a:buNone/>
            </a:pPr>
            <a:endParaRPr lang="tr-TR" b="1" i="1"/>
          </a:p>
          <a:p>
            <a:r>
              <a:rPr lang="tr-TR">
                <a:solidFill>
                  <a:srgbClr val="FF0000"/>
                </a:solidFill>
              </a:rPr>
              <a:t>1)Radyometrik</a:t>
            </a:r>
            <a:r>
              <a:rPr lang="tr-TR"/>
              <a:t> </a:t>
            </a:r>
            <a:r>
              <a:rPr lang="tr-TR">
                <a:solidFill>
                  <a:srgbClr val="FF0000"/>
                </a:solidFill>
              </a:rPr>
              <a:t>Özelliği</a:t>
            </a:r>
            <a:r>
              <a:rPr lang="tr-TR"/>
              <a:t>:Pikselin algılandığı elekromanyetik spekrumdaki gri değeri.</a:t>
            </a:r>
            <a:endParaRPr lang="tr-TR" b="1" i="1"/>
          </a:p>
          <a:p>
            <a:pPr>
              <a:buFontTx/>
              <a:buNone/>
            </a:pPr>
            <a:r>
              <a:rPr lang="tr-TR"/>
              <a:t>   </a:t>
            </a:r>
          </a:p>
          <a:p>
            <a:r>
              <a:rPr lang="tr-TR">
                <a:solidFill>
                  <a:srgbClr val="FF0000"/>
                </a:solidFill>
              </a:rPr>
              <a:t>2)Geometrik Özelliği</a:t>
            </a:r>
            <a:r>
              <a:rPr lang="tr-TR"/>
              <a:t>: Görüntü matrisinde sahip olduğu matris koordinatları.</a:t>
            </a:r>
          </a:p>
        </p:txBody>
      </p:sp>
    </p:spTree>
  </p:cSld>
  <p:clrMapOvr>
    <a:masterClrMapping/>
  </p:clrMapOvr>
  <p:transition spd="slow">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p:txBody>
          <a:bodyPr/>
          <a:lstStyle/>
          <a:p>
            <a:r>
              <a:rPr lang="tr-TR"/>
              <a:t>Bir piksel </a:t>
            </a:r>
            <a:r>
              <a:rPr lang="tr-TR">
                <a:solidFill>
                  <a:srgbClr val="FF0000"/>
                </a:solidFill>
              </a:rPr>
              <a:t>kırmızı</a:t>
            </a:r>
            <a:r>
              <a:rPr lang="tr-TR"/>
              <a:t>,</a:t>
            </a:r>
            <a:r>
              <a:rPr lang="tr-TR">
                <a:solidFill>
                  <a:schemeClr val="accent2"/>
                </a:solidFill>
              </a:rPr>
              <a:t>yeşil</a:t>
            </a:r>
            <a:r>
              <a:rPr lang="tr-TR"/>
              <a:t> ve </a:t>
            </a:r>
            <a:r>
              <a:rPr lang="tr-TR">
                <a:solidFill>
                  <a:schemeClr val="folHlink"/>
                </a:solidFill>
              </a:rPr>
              <a:t>mavi</a:t>
            </a:r>
            <a:r>
              <a:rPr lang="tr-TR"/>
              <a:t> renklerin karışımından oluşur.</a:t>
            </a:r>
          </a:p>
          <a:p>
            <a:endParaRPr lang="tr-TR"/>
          </a:p>
          <a:p>
            <a:r>
              <a:rPr lang="tr-TR"/>
              <a:t>Piksel yoğunluğu arttırıldığında görüntü netleşir.</a:t>
            </a:r>
          </a:p>
          <a:p>
            <a:endParaRPr lang="tr-TR"/>
          </a:p>
          <a:p>
            <a:endParaRPr lang="tr-TR"/>
          </a:p>
          <a:p>
            <a:endParaRPr lang="tr-TR"/>
          </a:p>
        </p:txBody>
      </p:sp>
    </p:spTree>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Rectangle 3"/>
          <p:cNvSpPr>
            <a:spLocks noGrp="1" noChangeArrowheads="1"/>
          </p:cNvSpPr>
          <p:nvPr>
            <p:ph type="body" idx="1"/>
          </p:nvPr>
        </p:nvSpPr>
        <p:spPr>
          <a:xfrm>
            <a:off x="468313" y="1484313"/>
            <a:ext cx="8229600" cy="4114800"/>
          </a:xfrm>
        </p:spPr>
        <p:txBody>
          <a:bodyPr/>
          <a:lstStyle/>
          <a:p>
            <a:pPr>
              <a:lnSpc>
                <a:spcPct val="80000"/>
              </a:lnSpc>
              <a:buFontTx/>
              <a:buNone/>
            </a:pPr>
            <a:r>
              <a:rPr lang="tr-TR" sz="2800" b="1">
                <a:solidFill>
                  <a:srgbClr val="FF0000"/>
                </a:solidFill>
              </a:rPr>
              <a:t>   Niteliklendirme:</a:t>
            </a:r>
            <a:r>
              <a:rPr lang="tr-TR" sz="2800" b="1"/>
              <a:t> </a:t>
            </a:r>
            <a:r>
              <a:rPr lang="tr-TR" sz="2800"/>
              <a:t>Görüntünün piksel değerlerinin belli aralıklarda olması, meydana gelen görüntünün niteliğini değiştirir.</a:t>
            </a:r>
          </a:p>
          <a:p>
            <a:pPr>
              <a:lnSpc>
                <a:spcPct val="80000"/>
              </a:lnSpc>
            </a:pPr>
            <a:endParaRPr lang="tr-TR" sz="2800"/>
          </a:p>
          <a:p>
            <a:pPr>
              <a:lnSpc>
                <a:spcPct val="80000"/>
              </a:lnSpc>
            </a:pPr>
            <a:r>
              <a:rPr lang="tr-TR" sz="2800"/>
              <a:t>Mesela 0 beyazı ve n-1’de siyahı temsil ederse bu değerler arası </a:t>
            </a:r>
            <a:r>
              <a:rPr lang="tr-TR" sz="2800">
                <a:solidFill>
                  <a:srgbClr val="FF0000"/>
                </a:solidFill>
              </a:rPr>
              <a:t>gri tonlarını</a:t>
            </a:r>
            <a:r>
              <a:rPr lang="tr-TR" sz="2800"/>
              <a:t> ifade eder.Burada </a:t>
            </a:r>
            <a:r>
              <a:rPr lang="tr-TR" sz="2800">
                <a:solidFill>
                  <a:srgbClr val="FF0000"/>
                </a:solidFill>
              </a:rPr>
              <a:t>n=2^b </a:t>
            </a:r>
            <a:r>
              <a:rPr lang="tr-TR" sz="2800"/>
              <a:t>olmak üzere,b değeri görüntünün 1 pikselini ifade etmek için gereken bit sayısıdır.Buradan yola çıkarsak görürüz ki b=1 ise resim sadece 0 ve 1’lerden oluşur demektir ve buna </a:t>
            </a:r>
            <a:r>
              <a:rPr lang="tr-TR" sz="2800">
                <a:solidFill>
                  <a:srgbClr val="FF0000"/>
                </a:solidFill>
              </a:rPr>
              <a:t>ikili resim</a:t>
            </a:r>
            <a:r>
              <a:rPr lang="tr-TR" sz="2800"/>
              <a:t>(</a:t>
            </a:r>
            <a:r>
              <a:rPr lang="tr-TR" sz="2800">
                <a:solidFill>
                  <a:srgbClr val="FF0000"/>
                </a:solidFill>
              </a:rPr>
              <a:t>binary</a:t>
            </a:r>
            <a:r>
              <a:rPr lang="tr-TR" sz="2800"/>
              <a:t> </a:t>
            </a:r>
            <a:r>
              <a:rPr lang="tr-TR" sz="2800">
                <a:solidFill>
                  <a:srgbClr val="FF0000"/>
                </a:solidFill>
              </a:rPr>
              <a:t>image</a:t>
            </a:r>
            <a:r>
              <a:rPr lang="tr-TR" sz="2800"/>
              <a:t>) denir.</a:t>
            </a:r>
          </a:p>
        </p:txBody>
      </p:sp>
    </p:spTree>
  </p:cSld>
  <p:clrMapOvr>
    <a:masterClrMapping/>
  </p:clrMapOvr>
  <p:transition spd="slow">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p:txBody>
          <a:bodyPr/>
          <a:lstStyle/>
          <a:p>
            <a:pPr>
              <a:buFontTx/>
              <a:buNone/>
            </a:pPr>
            <a:r>
              <a:rPr lang="tr-TR" b="1">
                <a:solidFill>
                  <a:srgbClr val="FF0000"/>
                </a:solidFill>
              </a:rPr>
              <a:t>   Ayrıklaştırma:</a:t>
            </a:r>
            <a:r>
              <a:rPr lang="tr-TR" b="1"/>
              <a:t> </a:t>
            </a:r>
            <a:r>
              <a:rPr lang="tr-TR"/>
              <a:t>Analog görüntünün sayısal sistemde ifade edilebilmesi için önce  uzaysal boyutlarda sonlu sayıda ayrık parçaya bölünmesi(</a:t>
            </a:r>
            <a:r>
              <a:rPr lang="tr-TR">
                <a:solidFill>
                  <a:srgbClr val="FF0000"/>
                </a:solidFill>
              </a:rPr>
              <a:t>örnekleme</a:t>
            </a:r>
            <a:r>
              <a:rPr lang="tr-TR"/>
              <a:t>),sonrada her bir parçadaki analog parlaklık değerinin belli sayıda ayrık sayısal seviyelerden biri ile ifade edilmesi(</a:t>
            </a:r>
            <a:r>
              <a:rPr lang="tr-TR">
                <a:solidFill>
                  <a:srgbClr val="FF0000"/>
                </a:solidFill>
              </a:rPr>
              <a:t>kuantalama</a:t>
            </a:r>
            <a:r>
              <a:rPr lang="tr-TR"/>
              <a:t>) gerekir.</a:t>
            </a:r>
          </a:p>
        </p:txBody>
      </p:sp>
    </p:spTree>
  </p:cSld>
  <p:clrMapOvr>
    <a:masterClrMapping/>
  </p:clrMapOvr>
  <p:transition spd="slow">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a:xfrm>
            <a:off x="395288" y="1196975"/>
            <a:ext cx="8229600" cy="4114800"/>
          </a:xfrm>
        </p:spPr>
        <p:txBody>
          <a:bodyPr/>
          <a:lstStyle/>
          <a:p>
            <a:pPr>
              <a:buFontTx/>
              <a:buNone/>
            </a:pPr>
            <a:r>
              <a:rPr lang="tr-TR" sz="2800" b="1">
                <a:solidFill>
                  <a:srgbClr val="FF0000"/>
                </a:solidFill>
              </a:rPr>
              <a:t>   Çözünürlük:</a:t>
            </a:r>
            <a:r>
              <a:rPr lang="tr-TR" sz="2800" b="1"/>
              <a:t> </a:t>
            </a:r>
            <a:r>
              <a:rPr lang="tr-TR" sz="2800"/>
              <a:t>Bir defada ekranda görüntülenebilen piksel sayısına denir. Örneğin 800x600 denildiğinde 800 sütun ve 600 satır kullanıldığı, bunların çarpımı olan 480000,toplam piksel sayısını verir.</a:t>
            </a:r>
          </a:p>
          <a:p>
            <a:endParaRPr lang="tr-TR" sz="2800"/>
          </a:p>
          <a:p>
            <a:r>
              <a:rPr lang="tr-TR" sz="2800"/>
              <a:t>Çözünürlük ne kadar yüksek ise,görüntü o kadar yüksek frekansta örneklenmiş olur ve görüntüdeki ayrıntılar o kadar belirginleşir.</a:t>
            </a:r>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457200" y="477838"/>
            <a:ext cx="7786688" cy="1141412"/>
          </a:xfrm>
        </p:spPr>
        <p:txBody>
          <a:bodyPr>
            <a:normAutofit fontScale="90000"/>
          </a:bodyPr>
          <a:lstStyle/>
          <a:p>
            <a:r>
              <a:rPr lang="tr-TR" sz="4000">
                <a:solidFill>
                  <a:srgbClr val="FF0000"/>
                </a:solidFill>
              </a:rPr>
              <a:t>GİRİŞ</a:t>
            </a:r>
            <a:r>
              <a:rPr lang="tr-TR" sz="4000"/>
              <a:t/>
            </a:r>
            <a:br>
              <a:rPr lang="tr-TR" sz="4000"/>
            </a:br>
            <a:endParaRPr lang="tr-TR" sz="4000"/>
          </a:p>
        </p:txBody>
      </p:sp>
      <p:sp>
        <p:nvSpPr>
          <p:cNvPr id="3075" name="İçerik Yer Tutucusu 2"/>
          <p:cNvSpPr>
            <a:spLocks noGrp="1"/>
          </p:cNvSpPr>
          <p:nvPr>
            <p:ph idx="4294967295"/>
          </p:nvPr>
        </p:nvSpPr>
        <p:spPr>
          <a:xfrm>
            <a:off x="250825" y="1196975"/>
            <a:ext cx="8229600" cy="3949700"/>
          </a:xfrm>
        </p:spPr>
        <p:txBody>
          <a:bodyPr/>
          <a:lstStyle/>
          <a:p>
            <a:r>
              <a:rPr lang="tr-TR"/>
              <a:t>Günümüzde elektronik cihazlar hayatlarımızın çok büyük bir kısmını kaplıyor ve her türlü bilgi alışverişi ve çeşitli verilerin elde edilmesi bu cihazlarla sağlanmakta.Bu cihazlar bu tür işlemleri çeşitli sinyal tiplerini dönüştürerek ve işleyerek gerçekleştirmektedirler.Bundan yola çıkarak çok boyutlu bir sinyal olan görüntü sinyalinin işlenmesini anlatan ‘</a:t>
            </a:r>
            <a:r>
              <a:rPr lang="tr-TR">
                <a:solidFill>
                  <a:srgbClr val="FF0000"/>
                </a:solidFill>
              </a:rPr>
              <a:t>Dijital Görüntü İşleme</a:t>
            </a:r>
            <a:r>
              <a:rPr lang="tr-TR"/>
              <a:t>’ konusundan bahsedeceğim.. </a:t>
            </a:r>
          </a:p>
        </p:txBody>
      </p:sp>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468313" y="0"/>
            <a:ext cx="8229600" cy="1384300"/>
          </a:xfrm>
        </p:spPr>
        <p:txBody>
          <a:bodyPr/>
          <a:lstStyle/>
          <a:p>
            <a:r>
              <a:rPr lang="tr-TR" b="1">
                <a:solidFill>
                  <a:srgbClr val="FF0000"/>
                </a:solidFill>
              </a:rPr>
              <a:t>SAYISAL SÜZME</a:t>
            </a:r>
          </a:p>
        </p:txBody>
      </p:sp>
      <p:sp>
        <p:nvSpPr>
          <p:cNvPr id="168963" name="Rectangle 3"/>
          <p:cNvSpPr>
            <a:spLocks noGrp="1" noChangeArrowheads="1"/>
          </p:cNvSpPr>
          <p:nvPr>
            <p:ph type="body" idx="1"/>
          </p:nvPr>
        </p:nvSpPr>
        <p:spPr>
          <a:xfrm>
            <a:off x="539750" y="981075"/>
            <a:ext cx="8229600" cy="4114800"/>
          </a:xfrm>
        </p:spPr>
        <p:txBody>
          <a:bodyPr/>
          <a:lstStyle/>
          <a:p>
            <a:pPr>
              <a:lnSpc>
                <a:spcPct val="105000"/>
              </a:lnSpc>
            </a:pPr>
            <a:endParaRPr lang="tr-TR" sz="2400"/>
          </a:p>
          <a:p>
            <a:pPr>
              <a:lnSpc>
                <a:spcPct val="105000"/>
              </a:lnSpc>
            </a:pPr>
            <a:r>
              <a:rPr lang="tr-TR" sz="2400"/>
              <a:t>Alınan sinyale karışan bazı gürültü faktörleri ölçümü ve ölçüm sonucunu olumsuz yönde etkilemektedir.Alınan ve kuvvetlendirilen işaret,çoğu zaman analog işaret işleme ünitelerinden geçtikten sonra bile fark edilebilir düzeyde gürültü bileşenleri taşıyor olabilir.</a:t>
            </a:r>
          </a:p>
          <a:p>
            <a:pPr>
              <a:lnSpc>
                <a:spcPct val="105000"/>
              </a:lnSpc>
            </a:pPr>
            <a:endParaRPr lang="tr-TR" sz="2400"/>
          </a:p>
          <a:p>
            <a:pPr>
              <a:lnSpc>
                <a:spcPct val="105000"/>
              </a:lnSpc>
            </a:pPr>
            <a:r>
              <a:rPr lang="tr-TR" sz="2400"/>
              <a:t>Bu distorsiyonlar,sayısal işaret işleme katında uygun sayısal filtreler kullanılarak daha da bastırılabilir.</a:t>
            </a:r>
          </a:p>
          <a:p>
            <a:pPr>
              <a:lnSpc>
                <a:spcPct val="130000"/>
              </a:lnSpc>
              <a:buFontTx/>
              <a:buNone/>
            </a:pPr>
            <a:r>
              <a:rPr lang="tr-TR" sz="2400"/>
              <a:t>                                                                     </a:t>
            </a:r>
          </a:p>
        </p:txBody>
      </p:sp>
    </p:spTree>
  </p:cSld>
  <p:clrMapOvr>
    <a:masterClrMapping/>
  </p:clrMapOvr>
  <p:transition spd="slow">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988" name="Picture 4"/>
          <p:cNvPicPr>
            <a:picLocks noChangeAspect="1" noChangeArrowheads="1"/>
          </p:cNvPicPr>
          <p:nvPr/>
        </p:nvPicPr>
        <p:blipFill>
          <a:blip r:embed="rId2" cstate="print"/>
          <a:srcRect/>
          <a:stretch>
            <a:fillRect/>
          </a:stretch>
        </p:blipFill>
        <p:spPr bwMode="auto">
          <a:xfrm>
            <a:off x="0" y="2205038"/>
            <a:ext cx="9144000" cy="2447925"/>
          </a:xfrm>
          <a:prstGeom prst="rect">
            <a:avLst/>
          </a:prstGeom>
          <a:noFill/>
        </p:spPr>
      </p:pic>
    </p:spTree>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tr-TR" sz="3200">
                <a:solidFill>
                  <a:srgbClr val="FF0000"/>
                </a:solidFill>
              </a:rPr>
              <a:t>Sinyallerin Boyutlarına Göre Sınıflandırılması</a:t>
            </a:r>
          </a:p>
        </p:txBody>
      </p:sp>
      <p:sp>
        <p:nvSpPr>
          <p:cNvPr id="153603" name="Rectangle 3"/>
          <p:cNvSpPr>
            <a:spLocks noGrp="1" noChangeArrowheads="1"/>
          </p:cNvSpPr>
          <p:nvPr>
            <p:ph type="body" idx="1"/>
          </p:nvPr>
        </p:nvSpPr>
        <p:spPr/>
        <p:txBody>
          <a:bodyPr/>
          <a:lstStyle/>
          <a:p>
            <a:r>
              <a:rPr lang="tr-TR"/>
              <a:t>Tek boyutlu sinyal</a:t>
            </a:r>
          </a:p>
          <a:p>
            <a:r>
              <a:rPr lang="tr-TR"/>
              <a:t>İki boyutlu sinyal</a:t>
            </a:r>
          </a:p>
          <a:p>
            <a:r>
              <a:rPr lang="tr-TR"/>
              <a:t>Üç boyutlu sinyal</a:t>
            </a:r>
          </a:p>
        </p:txBody>
      </p:sp>
    </p:spTree>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body" idx="1"/>
          </p:nvPr>
        </p:nvSpPr>
        <p:spPr>
          <a:xfrm>
            <a:off x="468313" y="1341438"/>
            <a:ext cx="8229600" cy="4114800"/>
          </a:xfrm>
        </p:spPr>
        <p:txBody>
          <a:bodyPr/>
          <a:lstStyle/>
          <a:p>
            <a:r>
              <a:rPr lang="tr-TR"/>
              <a:t> </a:t>
            </a:r>
            <a:r>
              <a:rPr lang="tr-TR">
                <a:solidFill>
                  <a:srgbClr val="FF0000"/>
                </a:solidFill>
              </a:rPr>
              <a:t>İşaret</a:t>
            </a:r>
            <a:r>
              <a:rPr lang="tr-TR"/>
              <a:t>,bir ya da daha fazla bağımsız değişkenin fonksiyonu olabilir .</a:t>
            </a:r>
          </a:p>
          <a:p>
            <a:r>
              <a:rPr lang="tr-TR"/>
              <a:t>Eğer sinyal,tek bir bağımsız değişkenin fonksiyonu ise  </a:t>
            </a:r>
            <a:r>
              <a:rPr lang="tr-TR">
                <a:solidFill>
                  <a:srgbClr val="FF0000"/>
                </a:solidFill>
              </a:rPr>
              <a:t>tek boyutlu sinyal</a:t>
            </a:r>
            <a:r>
              <a:rPr lang="tr-TR"/>
              <a:t> olarak adlandırılır. Örneğin konuşma işareti,tek bağımsız değişkenin,yani zamanın fonksiyonudur.Bu nedenle konuşma işareti,tek boyutlu bir işarettir. </a:t>
            </a:r>
          </a:p>
        </p:txBody>
      </p:sp>
    </p:spTree>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a:xfrm>
            <a:off x="539750" y="1628775"/>
            <a:ext cx="8229600" cy="4114800"/>
          </a:xfrm>
        </p:spPr>
        <p:txBody>
          <a:bodyPr/>
          <a:lstStyle/>
          <a:p>
            <a:r>
              <a:rPr lang="tr-TR" sz="2800"/>
              <a:t>Eğer sinyal M adet bağımsız değişkenin fonksiyonu ise </a:t>
            </a:r>
            <a:r>
              <a:rPr lang="tr-TR" sz="2800">
                <a:solidFill>
                  <a:srgbClr val="FF0000"/>
                </a:solidFill>
              </a:rPr>
              <a:t>M boyutlu sinyal</a:t>
            </a:r>
            <a:r>
              <a:rPr lang="tr-TR" sz="2800"/>
              <a:t> denir. </a:t>
            </a:r>
          </a:p>
          <a:p>
            <a:r>
              <a:rPr lang="tr-TR" sz="2800"/>
              <a:t>Görüntü işareti(örneğin bir fotoğraf) ise iki boyutludur.Burada bağımsız değişkenler uzaysal koordinatlardır. </a:t>
            </a:r>
          </a:p>
          <a:p>
            <a:r>
              <a:rPr lang="tr-TR" sz="2800"/>
              <a:t>3 boyutlu işarete de video işaretini örnek verebiliriz.Video işaretinin bağımsız değişkenleri uzaysal koordinatlar ve konumdur. </a:t>
            </a:r>
          </a:p>
        </p:txBody>
      </p:sp>
    </p:spTree>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tr-TR" sz="4000" b="1">
                <a:solidFill>
                  <a:srgbClr val="FF0000"/>
                </a:solidFill>
              </a:rPr>
              <a:t>GÖRÜNTÜ İŞARETİNİN İŞLENMESİ</a:t>
            </a:r>
          </a:p>
        </p:txBody>
      </p:sp>
      <p:sp>
        <p:nvSpPr>
          <p:cNvPr id="156675" name="Rectangle 3"/>
          <p:cNvSpPr>
            <a:spLocks noGrp="1" noChangeArrowheads="1"/>
          </p:cNvSpPr>
          <p:nvPr>
            <p:ph type="body" idx="1"/>
          </p:nvPr>
        </p:nvSpPr>
        <p:spPr/>
        <p:txBody>
          <a:bodyPr/>
          <a:lstStyle/>
          <a:p>
            <a:r>
              <a:rPr lang="tr-TR"/>
              <a:t>Resimlerin bilgisayar ortamında değerlendirilebilmeleri için veri formatlarının bilgisayar ortamına uygun hale getirilmeleri gerekmektedir. Bu dönüşüme </a:t>
            </a:r>
            <a:r>
              <a:rPr lang="tr-TR">
                <a:solidFill>
                  <a:srgbClr val="FF0000"/>
                </a:solidFill>
              </a:rPr>
              <a:t>sayısallaştırma</a:t>
            </a:r>
            <a:r>
              <a:rPr lang="tr-TR"/>
              <a:t> (</a:t>
            </a:r>
            <a:r>
              <a:rPr lang="tr-TR">
                <a:solidFill>
                  <a:srgbClr val="FF0000"/>
                </a:solidFill>
              </a:rPr>
              <a:t>digitizing</a:t>
            </a:r>
            <a:r>
              <a:rPr lang="tr-TR"/>
              <a:t>) adı verilir. </a:t>
            </a:r>
          </a:p>
        </p:txBody>
      </p:sp>
    </p:spTree>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p:txBody>
          <a:bodyPr/>
          <a:lstStyle/>
          <a:p>
            <a:r>
              <a:rPr lang="tr-TR"/>
              <a:t>Sayısal bir resim deyince akla analog bir sinyalin sayısal bir sinyale dönüştürülmesi gelmelidir. Bu da obje tarafından yayılan enerjinin (analog sinyal) bir algılayıcı tarafından öngörülen elektromanyetik aralıkta algılanarak sayısal sinyal haline dönüştürülmesi ile olanaklıdır.  </a:t>
            </a:r>
          </a:p>
        </p:txBody>
      </p:sp>
    </p:spTree>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p:txBody>
          <a:bodyPr/>
          <a:lstStyle/>
          <a:p>
            <a:r>
              <a:rPr lang="tr-TR">
                <a:solidFill>
                  <a:srgbClr val="FF0000"/>
                </a:solidFill>
              </a:rPr>
              <a:t>Görüntü</a:t>
            </a:r>
            <a:r>
              <a:rPr lang="tr-TR"/>
              <a:t> </a:t>
            </a:r>
            <a:r>
              <a:rPr lang="tr-TR">
                <a:solidFill>
                  <a:srgbClr val="FF0000"/>
                </a:solidFill>
              </a:rPr>
              <a:t>işleme</a:t>
            </a:r>
            <a:r>
              <a:rPr lang="tr-TR"/>
              <a:t>,dijital bir resim haline getirilmiş olan gerçek yaşamdaki görüntülerin,bir girdi resim olarak işlenerek,o resmin özelliklerinin ve görüntüsünün değiştirilmesi sonucunda yeni bir resmin oluşturulmasıdır.</a:t>
            </a:r>
          </a:p>
        </p:txBody>
      </p:sp>
    </p:spTree>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p:txBody>
          <a:bodyPr/>
          <a:lstStyle/>
          <a:p>
            <a:r>
              <a:rPr lang="tr-TR"/>
              <a:t>Resimler genellikle analog ortamlardan dijital ortamlara geçirildiği için bozukluk içerir.Görüntü işleme bu hataları düzeltmek için kullanılabilir.Görüntü işareti,</a:t>
            </a:r>
            <a:r>
              <a:rPr lang="tr-TR">
                <a:solidFill>
                  <a:srgbClr val="FF0000"/>
                </a:solidFill>
              </a:rPr>
              <a:t>digital sinyal</a:t>
            </a:r>
            <a:r>
              <a:rPr lang="tr-TR"/>
              <a:t> </a:t>
            </a:r>
            <a:r>
              <a:rPr lang="tr-TR">
                <a:solidFill>
                  <a:srgbClr val="FF0000"/>
                </a:solidFill>
              </a:rPr>
              <a:t>işleme</a:t>
            </a:r>
            <a:r>
              <a:rPr lang="tr-TR"/>
              <a:t>(</a:t>
            </a:r>
            <a:r>
              <a:rPr lang="tr-TR">
                <a:solidFill>
                  <a:srgbClr val="FF0000"/>
                </a:solidFill>
              </a:rPr>
              <a:t>DSP</a:t>
            </a:r>
            <a:r>
              <a:rPr lang="tr-TR"/>
              <a:t>)yöntemi ile işlenir.</a:t>
            </a:r>
          </a:p>
        </p:txBody>
      </p:sp>
    </p:spTree>
  </p:cSld>
  <p:clrMapOvr>
    <a:masterClrMapping/>
  </p:clrMapOvr>
  <p:transition spd="slow">
    <p:pull/>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674</TotalTime>
  <Words>698</Words>
  <Application>Microsoft Office PowerPoint</Application>
  <PresentationFormat>Ekran Gösterisi (4:3)</PresentationFormat>
  <Paragraphs>67</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Ocean</vt:lpstr>
      <vt:lpstr>Slayt 1</vt:lpstr>
      <vt:lpstr>GİRİŞ </vt:lpstr>
      <vt:lpstr>Sinyallerin Boyutlarına Göre Sınıflandırılması</vt:lpstr>
      <vt:lpstr>Slayt 4</vt:lpstr>
      <vt:lpstr>Slayt 5</vt:lpstr>
      <vt:lpstr>GÖRÜNTÜ İŞARETİNİN İŞLENMESİ</vt:lpstr>
      <vt:lpstr>Slayt 7</vt:lpstr>
      <vt:lpstr>Slayt 8</vt:lpstr>
      <vt:lpstr>Slayt 9</vt:lpstr>
      <vt:lpstr>Slayt 10</vt:lpstr>
      <vt:lpstr>Slayt 11</vt:lpstr>
      <vt:lpstr>SAYISAL İŞARET İŞLEMENİN ÜSTÜNLÜKLERİ</vt:lpstr>
      <vt:lpstr>GÖRÜNTÜ İŞLEMEK İÇİN NELER YAPILIR?</vt:lpstr>
      <vt:lpstr>GÖRÜNTÜ İŞLEMEDE TEMEL KAVRAMLAR</vt:lpstr>
      <vt:lpstr>Bir pikselin iki temel özelliği söz konusudur:</vt:lpstr>
      <vt:lpstr>Slayt 16</vt:lpstr>
      <vt:lpstr>Slayt 17</vt:lpstr>
      <vt:lpstr>Slayt 18</vt:lpstr>
      <vt:lpstr>Slayt 19</vt:lpstr>
      <vt:lpstr>SAYISAL SÜZME</vt:lpstr>
      <vt:lpstr>Slayt 21</vt:lpstr>
    </vt:vector>
  </TitlesOfParts>
  <Company>By NeC ® 2010 | Katilimsiz.Com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Termik Santraller</dc:title>
  <dc:creator>Pc</dc:creator>
  <cp:lastModifiedBy>SAKARYA UNIVERSITESI</cp:lastModifiedBy>
  <cp:revision>48</cp:revision>
  <dcterms:created xsi:type="dcterms:W3CDTF">2011-03-24T21:31:51Z</dcterms:created>
  <dcterms:modified xsi:type="dcterms:W3CDTF">2016-04-05T05:51:14Z</dcterms:modified>
</cp:coreProperties>
</file>