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59" r:id="rId4"/>
    <p:sldId id="260" r:id="rId5"/>
    <p:sldId id="261" r:id="rId6"/>
    <p:sldId id="263" r:id="rId7"/>
    <p:sldId id="264" r:id="rId8"/>
    <p:sldId id="267" r:id="rId9"/>
    <p:sldId id="265" r:id="rId10"/>
    <p:sldId id="266"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699" autoAdjust="0"/>
  </p:normalViewPr>
  <p:slideViewPr>
    <p:cSldViewPr>
      <p:cViewPr varScale="1">
        <p:scale>
          <a:sx n="89" d="100"/>
          <a:sy n="89" d="100"/>
        </p:scale>
        <p:origin x="-103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A80792-358D-45CE-A43E-63820315C472}" type="datetimeFigureOut">
              <a:rPr lang="tr-TR" smtClean="0"/>
              <a:pPr/>
              <a:t>05.04.2016</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26D89D-1836-49FE-ACA1-836911B9DD9E}"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sz="1200" b="1" i="0" kern="1200" dirty="0" smtClean="0">
                <a:solidFill>
                  <a:schemeClr val="tx1"/>
                </a:solidFill>
                <a:latin typeface="+mn-lt"/>
                <a:ea typeface="+mn-ea"/>
                <a:cs typeface="+mn-cs"/>
              </a:rPr>
              <a:t>3 Boyutlu görüntüleme</a:t>
            </a:r>
            <a:endParaRPr lang="tr-TR" sz="1200" b="0" i="0" kern="1200" dirty="0" smtClean="0">
              <a:solidFill>
                <a:schemeClr val="tx1"/>
              </a:solidFill>
              <a:latin typeface="+mn-lt"/>
              <a:ea typeface="+mn-ea"/>
              <a:cs typeface="+mn-cs"/>
            </a:endParaRPr>
          </a:p>
          <a:p>
            <a:r>
              <a:rPr lang="tr-TR" sz="1200" b="0" i="0" kern="1200" dirty="0" smtClean="0">
                <a:solidFill>
                  <a:schemeClr val="tx1"/>
                </a:solidFill>
                <a:latin typeface="+mn-lt"/>
                <a:ea typeface="+mn-ea"/>
                <a:cs typeface="+mn-cs"/>
              </a:rPr>
              <a:t>En kolay üç boyutlu imge gösterim şekli muhtemelen "derinlik haritası" ( </a:t>
            </a:r>
            <a:r>
              <a:rPr lang="tr-TR" sz="1200" b="0" i="0" kern="1200" dirty="0" err="1" smtClean="0">
                <a:solidFill>
                  <a:schemeClr val="tx1"/>
                </a:solidFill>
                <a:latin typeface="+mn-lt"/>
                <a:ea typeface="+mn-ea"/>
                <a:cs typeface="+mn-cs"/>
              </a:rPr>
              <a:t>depth</a:t>
            </a:r>
            <a:r>
              <a:rPr lang="tr-TR" sz="1200" b="0" i="0" kern="1200" dirty="0" smtClean="0">
                <a:solidFill>
                  <a:schemeClr val="tx1"/>
                </a:solidFill>
                <a:latin typeface="+mn-lt"/>
                <a:ea typeface="+mn-ea"/>
                <a:cs typeface="+mn-cs"/>
              </a:rPr>
              <a:t> </a:t>
            </a:r>
            <a:r>
              <a:rPr lang="tr-TR" sz="1200" b="0" i="0" kern="1200" dirty="0" err="1" smtClean="0">
                <a:solidFill>
                  <a:schemeClr val="tx1"/>
                </a:solidFill>
                <a:latin typeface="+mn-lt"/>
                <a:ea typeface="+mn-ea"/>
                <a:cs typeface="+mn-cs"/>
              </a:rPr>
              <a:t>map</a:t>
            </a:r>
            <a:r>
              <a:rPr lang="tr-TR" sz="1200" b="0" i="0" kern="1200" dirty="0" smtClean="0">
                <a:solidFill>
                  <a:schemeClr val="tx1"/>
                </a:solidFill>
                <a:latin typeface="+mn-lt"/>
                <a:ea typeface="+mn-ea"/>
                <a:cs typeface="+mn-cs"/>
              </a:rPr>
              <a:t>) şeklinde </a:t>
            </a:r>
            <a:r>
              <a:rPr lang="tr-TR" sz="1200" b="0" i="0" kern="1200" dirty="0" err="1" smtClean="0">
                <a:solidFill>
                  <a:schemeClr val="tx1"/>
                </a:solidFill>
                <a:latin typeface="+mn-lt"/>
                <a:ea typeface="+mn-ea"/>
                <a:cs typeface="+mn-cs"/>
              </a:rPr>
              <a:t>tutlan</a:t>
            </a:r>
            <a:r>
              <a:rPr lang="tr-TR" sz="1200" b="0" i="0" kern="1200" dirty="0" smtClean="0">
                <a:solidFill>
                  <a:schemeClr val="tx1"/>
                </a:solidFill>
                <a:latin typeface="+mn-lt"/>
                <a:ea typeface="+mn-ea"/>
                <a:cs typeface="+mn-cs"/>
              </a:rPr>
              <a:t> imgelerdir. Bu imgelerin 2 boyutlu gri düzeyi imgelerden farkı gri düzeyi bilgisi yerine derinlik düzeyi bilgisi bulundurmasıdır.</a:t>
            </a:r>
          </a:p>
          <a:p>
            <a:endParaRPr lang="tr-TR" dirty="0"/>
          </a:p>
        </p:txBody>
      </p:sp>
      <p:sp>
        <p:nvSpPr>
          <p:cNvPr id="4" name="3 Slayt Numarası Yer Tutucusu"/>
          <p:cNvSpPr>
            <a:spLocks noGrp="1"/>
          </p:cNvSpPr>
          <p:nvPr>
            <p:ph type="sldNum" sz="quarter" idx="10"/>
          </p:nvPr>
        </p:nvSpPr>
        <p:spPr/>
        <p:txBody>
          <a:bodyPr/>
          <a:lstStyle/>
          <a:p>
            <a:fld id="{3426D89D-1836-49FE-ACA1-836911B9DD9E}" type="slidenum">
              <a:rPr lang="tr-TR" smtClean="0"/>
              <a:pPr/>
              <a:t>9</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B4339B6F-68C1-439B-B196-D964B0F0AE29}" type="datetimeFigureOut">
              <a:rPr lang="tr-TR" smtClean="0"/>
              <a:pPr/>
              <a:t>05.04.2016</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A9B75E85-758B-4338-BADB-030490D917FF}"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B4339B6F-68C1-439B-B196-D964B0F0AE29}" type="datetimeFigureOut">
              <a:rPr lang="tr-TR" smtClean="0"/>
              <a:pPr/>
              <a:t>05.04.2016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9B75E85-758B-4338-BADB-030490D917FF}"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B4339B6F-68C1-439B-B196-D964B0F0AE29}" type="datetimeFigureOut">
              <a:rPr lang="tr-TR" smtClean="0"/>
              <a:pPr/>
              <a:t>05.04.2016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9B75E85-758B-4338-BADB-030490D917FF}"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B4339B6F-68C1-439B-B196-D964B0F0AE29}" type="datetimeFigureOut">
              <a:rPr lang="tr-TR" smtClean="0"/>
              <a:pPr/>
              <a:t>05.04.2016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9B75E85-758B-4338-BADB-030490D917FF}"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B4339B6F-68C1-439B-B196-D964B0F0AE29}" type="datetimeFigureOut">
              <a:rPr lang="tr-TR" smtClean="0"/>
              <a:pPr/>
              <a:t>05.04.2016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9B75E85-758B-4338-BADB-030490D917FF}"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B4339B6F-68C1-439B-B196-D964B0F0AE29}" type="datetimeFigureOut">
              <a:rPr lang="tr-TR" smtClean="0"/>
              <a:pPr/>
              <a:t>05.04.2016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9B75E85-758B-4338-BADB-030490D917FF}"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B4339B6F-68C1-439B-B196-D964B0F0AE29}" type="datetimeFigureOut">
              <a:rPr lang="tr-TR" smtClean="0"/>
              <a:pPr/>
              <a:t>05.04.2016</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9B75E85-758B-4338-BADB-030490D917FF}"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B4339B6F-68C1-439B-B196-D964B0F0AE29}" type="datetimeFigureOut">
              <a:rPr lang="tr-TR" smtClean="0"/>
              <a:pPr/>
              <a:t>05.04.2016</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A9B75E85-758B-4338-BADB-030490D917FF}"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B4339B6F-68C1-439B-B196-D964B0F0AE29}" type="datetimeFigureOut">
              <a:rPr lang="tr-TR" smtClean="0"/>
              <a:pPr/>
              <a:t>05.04.2016</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9B75E85-758B-4338-BADB-030490D917FF}"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B4339B6F-68C1-439B-B196-D964B0F0AE29}" type="datetimeFigureOut">
              <a:rPr lang="tr-TR" smtClean="0"/>
              <a:pPr/>
              <a:t>05.04.2016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9B75E85-758B-4338-BADB-030490D917FF}"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B4339B6F-68C1-439B-B196-D964B0F0AE29}" type="datetimeFigureOut">
              <a:rPr lang="tr-TR" smtClean="0"/>
              <a:pPr/>
              <a:t>05.04.2016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A9B75E85-758B-4338-BADB-030490D917FF}"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4339B6F-68C1-439B-B196-D964B0F0AE29}" type="datetimeFigureOut">
              <a:rPr lang="tr-TR" smtClean="0"/>
              <a:pPr/>
              <a:t>05.04.2016</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9B75E85-758B-4338-BADB-030490D917FF}"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11560" y="2132856"/>
            <a:ext cx="7851648" cy="1828800"/>
          </a:xfrm>
        </p:spPr>
        <p:txBody>
          <a:bodyPr>
            <a:normAutofit fontScale="90000"/>
          </a:bodyPr>
          <a:lstStyle/>
          <a:p>
            <a:pPr algn="ctr"/>
            <a:r>
              <a:rPr lang="tr-TR" dirty="0" smtClean="0"/>
              <a:t>ÇOK BOYUTLU İŞARET İŞLEMENİN TEMEL ÖZELLİKLERİ</a:t>
            </a:r>
            <a:endParaRPr lang="tr-TR" dirty="0"/>
          </a:p>
        </p:txBody>
      </p:sp>
      <p:sp>
        <p:nvSpPr>
          <p:cNvPr id="3" name="2 Alt Başlık"/>
          <p:cNvSpPr>
            <a:spLocks noGrp="1"/>
          </p:cNvSpPr>
          <p:nvPr>
            <p:ph type="subTitle" idx="1"/>
          </p:nvPr>
        </p:nvSpPr>
        <p:spPr>
          <a:xfrm>
            <a:off x="467544" y="4509120"/>
            <a:ext cx="7854696" cy="1752600"/>
          </a:xfrm>
        </p:spPr>
        <p:txBody>
          <a:bodyPr/>
          <a:lstStyle/>
          <a:p>
            <a:pPr algn="ctr"/>
            <a:endParaRPr lang="tr-TR" b="1" dirty="0">
              <a:latin typeface="00360" pitchFamily="2"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0"/>
            <a:ext cx="8229600" cy="1143000"/>
          </a:xfrm>
        </p:spPr>
        <p:txBody>
          <a:bodyPr>
            <a:normAutofit/>
          </a:bodyPr>
          <a:lstStyle/>
          <a:p>
            <a:r>
              <a:rPr lang="tr-TR" sz="3200" dirty="0" smtClean="0"/>
              <a:t>Filtreleme</a:t>
            </a:r>
            <a:endParaRPr lang="tr-TR" sz="3200" dirty="0"/>
          </a:p>
        </p:txBody>
      </p:sp>
      <p:sp>
        <p:nvSpPr>
          <p:cNvPr id="26625" name="Rectangle 1"/>
          <p:cNvSpPr>
            <a:spLocks noChangeArrowheads="1"/>
          </p:cNvSpPr>
          <p:nvPr/>
        </p:nvSpPr>
        <p:spPr bwMode="auto">
          <a:xfrm>
            <a:off x="251520" y="1196752"/>
            <a:ext cx="853244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b="0" i="0" u="none" strike="noStrike" cap="none" normalizeH="0" baseline="0" dirty="0" smtClean="0">
                <a:ln>
                  <a:noFill/>
                </a:ln>
                <a:solidFill>
                  <a:srgbClr val="252525"/>
                </a:solidFill>
                <a:effectLst/>
                <a:latin typeface="+mj-lt"/>
                <a:ea typeface="Calibri" pitchFamily="34" charset="0"/>
                <a:cs typeface="Arial" pitchFamily="34" charset="0"/>
              </a:rPr>
              <a:t>    Filtreleme herhangi bir sinyal işleme uygulamasının önemli parçalarından biridir. Sinyallerde istenmeyen bileşenleri temizler.</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rgbClr val="252525"/>
                </a:solidFill>
                <a:effectLst/>
                <a:latin typeface="+mj-lt"/>
                <a:ea typeface="Calibri" pitchFamily="34" charset="0"/>
                <a:cs typeface="Arial" pitchFamily="34" charset="0"/>
              </a:rPr>
              <a:t>Çok boyutlu işaret işlemede birçok kavram bir boyutlu sinyal işlemeye benzer. Çok boyutlu durumlar ve çok boyutlu sinyaller ve sistemler ile ilgili bazı önemli konular tek boyutlu özel durum yer almadığından genelleme yapılmamalıdır. </a:t>
            </a:r>
            <a:endParaRPr kumimoji="0" lang="tr-TR" b="0" i="0" u="none" strike="noStrike" cap="none" normalizeH="0" baseline="0" dirty="0" smtClean="0">
              <a:ln>
                <a:noFill/>
              </a:ln>
              <a:solidFill>
                <a:schemeClr val="tx1"/>
              </a:solidFill>
              <a:effectLst/>
              <a:latin typeface="+mj-lt"/>
              <a:cs typeface="Arial" pitchFamily="34" charset="0"/>
            </a:endParaRPr>
          </a:p>
        </p:txBody>
      </p:sp>
      <p:pic>
        <p:nvPicPr>
          <p:cNvPr id="5" name="4 Resim" descr="http://upload.wikimedia.org/wikipedia/commons/thumb/6/6a/2-D_filter_frequency_response_and_1-D_filter_prototype_frequency_response.gif/1000px-2-D_filter_frequency_response_and_1-D_filter_prototype_frequency_response.gif"/>
          <p:cNvPicPr/>
          <p:nvPr/>
        </p:nvPicPr>
        <p:blipFill>
          <a:blip r:embed="rId2" cstate="print"/>
          <a:srcRect/>
          <a:stretch>
            <a:fillRect/>
          </a:stretch>
        </p:blipFill>
        <p:spPr bwMode="auto">
          <a:xfrm>
            <a:off x="971600" y="2708920"/>
            <a:ext cx="7200800" cy="2880320"/>
          </a:xfrm>
          <a:prstGeom prst="rect">
            <a:avLst/>
          </a:prstGeom>
          <a:noFill/>
          <a:ln w="9525">
            <a:noFill/>
            <a:miter lim="800000"/>
            <a:headEnd/>
            <a:tailEnd/>
          </a:ln>
        </p:spPr>
      </p:pic>
      <p:sp>
        <p:nvSpPr>
          <p:cNvPr id="26626" name="Rectangle 2"/>
          <p:cNvSpPr>
            <a:spLocks noChangeArrowheads="1"/>
          </p:cNvSpPr>
          <p:nvPr/>
        </p:nvSpPr>
        <p:spPr bwMode="auto">
          <a:xfrm>
            <a:off x="395536" y="5877272"/>
            <a:ext cx="8136904"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tr-TR" dirty="0" smtClean="0"/>
              <a:t>   Çok </a:t>
            </a:r>
            <a:r>
              <a:rPr lang="tr-TR" dirty="0"/>
              <a:t>boyutlu filtrelerde oluşturulan prototip filtresi tek boyutta tasarlanmış ve bu filtre bir eşleşme fonksiyonu yardımıyla çok boyutlu için </a:t>
            </a:r>
            <a:r>
              <a:rPr lang="tr-TR" dirty="0" smtClean="0"/>
              <a:t>uygulanmıştır.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6627" name="Rectangle 3"/>
          <p:cNvSpPr>
            <a:spLocks noChangeArrowheads="1"/>
          </p:cNvSpPr>
          <p:nvPr/>
        </p:nvSpPr>
        <p:spPr bwMode="auto">
          <a:xfrm>
            <a:off x="1403648" y="5301208"/>
            <a:ext cx="6034023"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Arial" pitchFamily="34" charset="0"/>
                <a:cs typeface="Arial" pitchFamily="34" charset="0"/>
              </a:rPr>
              <a:t>Şekil 1 1-D prototip filtre (sağda), </a:t>
            </a:r>
            <a:r>
              <a:rPr kumimoji="0" lang="tr-TR" sz="1200" b="0" i="0" u="none" strike="noStrike" cap="none" normalizeH="0" baseline="0" dirty="0" err="1" smtClean="0">
                <a:ln>
                  <a:noFill/>
                </a:ln>
                <a:solidFill>
                  <a:schemeClr val="tx1"/>
                </a:solidFill>
                <a:effectLst/>
                <a:latin typeface="Arial" pitchFamily="34" charset="0"/>
                <a:cs typeface="Arial" pitchFamily="34" charset="0"/>
              </a:rPr>
              <a:t>McClellan</a:t>
            </a:r>
            <a:r>
              <a:rPr kumimoji="0" lang="tr-TR" sz="1200" b="0" i="0" u="none" strike="noStrike" cap="none" normalizeH="0" baseline="0" dirty="0" smtClean="0">
                <a:ln>
                  <a:noFill/>
                </a:ln>
                <a:solidFill>
                  <a:schemeClr val="tx1"/>
                </a:solidFill>
                <a:effectLst/>
                <a:latin typeface="Arial" pitchFamily="34" charset="0"/>
                <a:cs typeface="Arial" pitchFamily="34" charset="0"/>
              </a:rPr>
              <a:t> dönüşümü ile tanımlanan 2-D filtre (solda)</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467544" y="1484784"/>
            <a:ext cx="5076056" cy="923330"/>
          </a:xfrm>
          <a:prstGeom prst="rect">
            <a:avLst/>
          </a:prstGeom>
        </p:spPr>
        <p:txBody>
          <a:bodyPr wrap="square">
            <a:spAutoFit/>
          </a:bodyPr>
          <a:lstStyle/>
          <a:p>
            <a:r>
              <a:rPr lang="tr-TR" dirty="0" smtClean="0">
                <a:latin typeface="+mj-lt"/>
              </a:rPr>
              <a:t>   İşaret, </a:t>
            </a:r>
            <a:r>
              <a:rPr lang="tr-TR" dirty="0">
                <a:latin typeface="+mj-lt"/>
              </a:rPr>
              <a:t>fiziksel bir olayda mevcut olan bağımsız değişkenlerle, bu değişkenler arası ilişkinin matematiksel anlamda karşılığı olarak tanımlanabilir.</a:t>
            </a:r>
          </a:p>
        </p:txBody>
      </p:sp>
      <p:sp>
        <p:nvSpPr>
          <p:cNvPr id="17409" name="Rectangle 1"/>
          <p:cNvSpPr>
            <a:spLocks noChangeArrowheads="1"/>
          </p:cNvSpPr>
          <p:nvPr/>
        </p:nvSpPr>
        <p:spPr bwMode="auto">
          <a:xfrm>
            <a:off x="0" y="4581128"/>
            <a:ext cx="601216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mj-lt"/>
                <a:ea typeface="Times New Roman" pitchFamily="18" charset="0"/>
                <a:cs typeface="Arial" pitchFamily="34" charset="0"/>
              </a:rPr>
              <a:t>İşaretler bir çok türe ayrılır:</a:t>
            </a:r>
            <a:endParaRPr kumimoji="0" lang="tr-TR" b="0" i="0" u="none" strike="noStrike" cap="none" normalizeH="0" baseline="0" dirty="0" smtClean="0">
              <a:ln>
                <a:noFill/>
              </a:ln>
              <a:solidFill>
                <a:schemeClr val="tx1"/>
              </a:solidFill>
              <a:effectLst/>
              <a:latin typeface="+mj-lt"/>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mj-lt"/>
                <a:ea typeface="Times New Roman" pitchFamily="18" charset="0"/>
                <a:cs typeface="Arial" pitchFamily="34" charset="0"/>
              </a:rPr>
              <a:t>-Sürekli (</a:t>
            </a:r>
            <a:r>
              <a:rPr kumimoji="0" lang="tr-TR" b="0" i="0" u="none" strike="noStrike" cap="none" normalizeH="0" baseline="0" dirty="0" err="1" smtClean="0">
                <a:ln>
                  <a:noFill/>
                </a:ln>
                <a:solidFill>
                  <a:schemeClr val="tx1"/>
                </a:solidFill>
                <a:effectLst/>
                <a:latin typeface="+mj-lt"/>
                <a:ea typeface="Times New Roman" pitchFamily="18" charset="0"/>
                <a:cs typeface="Arial" pitchFamily="34" charset="0"/>
              </a:rPr>
              <a:t>analog</a:t>
            </a:r>
            <a:r>
              <a:rPr kumimoji="0" lang="tr-TR" b="0" i="0" u="none" strike="noStrike" cap="none" normalizeH="0" baseline="0" dirty="0" smtClean="0">
                <a:ln>
                  <a:noFill/>
                </a:ln>
                <a:solidFill>
                  <a:schemeClr val="tx1"/>
                </a:solidFill>
                <a:effectLst/>
                <a:latin typeface="+mj-lt"/>
                <a:ea typeface="Times New Roman" pitchFamily="18" charset="0"/>
                <a:cs typeface="Arial" pitchFamily="34" charset="0"/>
              </a:rPr>
              <a:t>) işaretler-ayrık işaretler, </a:t>
            </a:r>
            <a:endParaRPr kumimoji="0" lang="tr-TR" b="0" i="0" u="none" strike="noStrike" cap="none" normalizeH="0" baseline="0" dirty="0" smtClean="0">
              <a:ln>
                <a:noFill/>
              </a:ln>
              <a:solidFill>
                <a:schemeClr val="tx1"/>
              </a:solidFill>
              <a:effectLst/>
              <a:latin typeface="+mj-lt"/>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mj-lt"/>
                <a:ea typeface="Times New Roman" pitchFamily="18" charset="0"/>
                <a:cs typeface="Arial" pitchFamily="34" charset="0"/>
              </a:rPr>
              <a:t>-Periyodik (dönemli) işaretler-periyodik olmayan   (dönemsiz) işaretler, </a:t>
            </a:r>
            <a:endParaRPr kumimoji="0" lang="tr-TR" b="0" i="0" u="none" strike="noStrike" cap="none" normalizeH="0" baseline="0" dirty="0" smtClean="0">
              <a:ln>
                <a:noFill/>
              </a:ln>
              <a:solidFill>
                <a:schemeClr val="tx1"/>
              </a:solidFill>
              <a:effectLst/>
              <a:latin typeface="+mj-lt"/>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mj-lt"/>
                <a:ea typeface="Times New Roman" pitchFamily="18" charset="0"/>
                <a:cs typeface="Arial" pitchFamily="34" charset="0"/>
              </a:rPr>
              <a:t>-Enerji işaretleri-güç işaretleri, </a:t>
            </a:r>
          </a:p>
          <a:p>
            <a:pPr marL="0" marR="0" lvl="0" indent="457200" algn="l"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mj-lt"/>
                <a:ea typeface="Times New Roman" pitchFamily="18" charset="0"/>
                <a:cs typeface="Arial" pitchFamily="34" charset="0"/>
              </a:rPr>
              <a:t>-Rastlantı işaretleri-</a:t>
            </a:r>
            <a:r>
              <a:rPr kumimoji="0" lang="tr-TR" b="0" i="0" u="none" strike="noStrike" cap="none" normalizeH="0" baseline="0" dirty="0" err="1" smtClean="0">
                <a:ln>
                  <a:noFill/>
                </a:ln>
                <a:solidFill>
                  <a:schemeClr val="tx1"/>
                </a:solidFill>
                <a:effectLst/>
                <a:latin typeface="+mj-lt"/>
                <a:ea typeface="Times New Roman" pitchFamily="18" charset="0"/>
                <a:cs typeface="Arial" pitchFamily="34" charset="0"/>
              </a:rPr>
              <a:t>deterministik</a:t>
            </a:r>
            <a:r>
              <a:rPr kumimoji="0" lang="tr-TR" b="0" i="0" u="none" strike="noStrike" cap="none" normalizeH="0" baseline="0" dirty="0" smtClean="0">
                <a:ln>
                  <a:noFill/>
                </a:ln>
                <a:solidFill>
                  <a:schemeClr val="tx1"/>
                </a:solidFill>
                <a:effectLst/>
                <a:latin typeface="+mj-lt"/>
                <a:ea typeface="Times New Roman" pitchFamily="18" charset="0"/>
                <a:cs typeface="Arial" pitchFamily="34" charset="0"/>
              </a:rPr>
              <a:t> işaretler</a:t>
            </a:r>
            <a:r>
              <a:rPr kumimoji="0" lang="tr-TR" b="0" i="0" u="none" strike="noStrike" cap="none" normalizeH="0" baseline="0" dirty="0" smtClean="0">
                <a:ln>
                  <a:noFill/>
                </a:ln>
                <a:solidFill>
                  <a:schemeClr val="tx1"/>
                </a:solidFill>
                <a:effectLst/>
                <a:latin typeface="+mj-lt"/>
                <a:cs typeface="Arial" pitchFamily="34" charset="0"/>
              </a:rPr>
              <a:t>  vs.</a:t>
            </a:r>
          </a:p>
        </p:txBody>
      </p:sp>
      <p:sp>
        <p:nvSpPr>
          <p:cNvPr id="6" name="5 Dikdörtgen"/>
          <p:cNvSpPr/>
          <p:nvPr/>
        </p:nvSpPr>
        <p:spPr>
          <a:xfrm>
            <a:off x="323528" y="2636912"/>
            <a:ext cx="4788024" cy="1846659"/>
          </a:xfrm>
          <a:prstGeom prst="rect">
            <a:avLst/>
          </a:prstGeom>
        </p:spPr>
        <p:txBody>
          <a:bodyPr wrap="square">
            <a:spAutoFit/>
          </a:bodyPr>
          <a:lstStyle/>
          <a:p>
            <a:r>
              <a:rPr lang="tr-TR" sz="2400" dirty="0" smtClean="0"/>
              <a:t>•</a:t>
            </a:r>
            <a:r>
              <a:rPr lang="tr-TR" dirty="0" smtClean="0"/>
              <a:t> </a:t>
            </a:r>
            <a:r>
              <a:rPr lang="tr-TR" dirty="0" smtClean="0">
                <a:latin typeface="+mj-lt"/>
              </a:rPr>
              <a:t>Ses </a:t>
            </a:r>
            <a:r>
              <a:rPr lang="tr-TR" dirty="0">
                <a:latin typeface="+mj-lt"/>
              </a:rPr>
              <a:t>(konuşma): zamana bağlı değişen </a:t>
            </a:r>
            <a:r>
              <a:rPr lang="tr-TR" dirty="0" smtClean="0">
                <a:latin typeface="+mj-lt"/>
              </a:rPr>
              <a:t>1-</a:t>
            </a:r>
            <a:endParaRPr lang="tr-TR" dirty="0">
              <a:latin typeface="+mj-lt"/>
            </a:endParaRPr>
          </a:p>
          <a:p>
            <a:r>
              <a:rPr lang="tr-TR" dirty="0">
                <a:latin typeface="+mj-lt"/>
              </a:rPr>
              <a:t>boyutlu işaret (</a:t>
            </a:r>
            <a:r>
              <a:rPr lang="tr-TR" i="1" dirty="0">
                <a:latin typeface="+mj-lt"/>
              </a:rPr>
              <a:t>s(t</a:t>
            </a:r>
            <a:r>
              <a:rPr lang="tr-TR" i="1" dirty="0" smtClean="0">
                <a:latin typeface="+mj-lt"/>
              </a:rPr>
              <a:t>)).</a:t>
            </a:r>
            <a:endParaRPr lang="tr-TR" i="1" dirty="0">
              <a:latin typeface="+mj-lt"/>
            </a:endParaRPr>
          </a:p>
          <a:p>
            <a:r>
              <a:rPr lang="tr-TR" dirty="0">
                <a:latin typeface="+mj-lt"/>
              </a:rPr>
              <a:t>• Gri tonlu imge: uzaya bağlı 2-boyutlu işaret</a:t>
            </a:r>
          </a:p>
          <a:p>
            <a:r>
              <a:rPr lang="tr-TR" dirty="0">
                <a:latin typeface="+mj-lt"/>
              </a:rPr>
              <a:t>(</a:t>
            </a:r>
            <a:r>
              <a:rPr lang="tr-TR" i="1" dirty="0">
                <a:latin typeface="+mj-lt"/>
              </a:rPr>
              <a:t>i(x,y</a:t>
            </a:r>
            <a:r>
              <a:rPr lang="tr-TR" i="1" dirty="0" smtClean="0">
                <a:latin typeface="+mj-lt"/>
              </a:rPr>
              <a:t>)).</a:t>
            </a:r>
            <a:endParaRPr lang="tr-TR" i="1" dirty="0">
              <a:latin typeface="+mj-lt"/>
            </a:endParaRPr>
          </a:p>
          <a:p>
            <a:r>
              <a:rPr lang="tr-TR" dirty="0">
                <a:latin typeface="+mj-lt"/>
              </a:rPr>
              <a:t>• Video: uzay ve zamana bağlı 3-boyutlu işaret</a:t>
            </a:r>
          </a:p>
          <a:p>
            <a:r>
              <a:rPr lang="tr-TR" dirty="0">
                <a:latin typeface="+mj-lt"/>
              </a:rPr>
              <a:t>(</a:t>
            </a:r>
            <a:r>
              <a:rPr lang="tr-TR" i="1" dirty="0">
                <a:latin typeface="+mj-lt"/>
              </a:rPr>
              <a:t>f(x,y,t)).</a:t>
            </a:r>
            <a:endParaRPr lang="tr-TR" dirty="0">
              <a:latin typeface="+mj-lt"/>
            </a:endParaRPr>
          </a:p>
        </p:txBody>
      </p:sp>
      <p:pic>
        <p:nvPicPr>
          <p:cNvPr id="17410" name="Picture 2"/>
          <p:cNvPicPr>
            <a:picLocks noChangeAspect="1" noChangeArrowheads="1"/>
          </p:cNvPicPr>
          <p:nvPr/>
        </p:nvPicPr>
        <p:blipFill>
          <a:blip r:embed="rId2" cstate="print"/>
          <a:srcRect/>
          <a:stretch>
            <a:fillRect/>
          </a:stretch>
        </p:blipFill>
        <p:spPr bwMode="auto">
          <a:xfrm>
            <a:off x="5868144" y="836712"/>
            <a:ext cx="2736304" cy="1716047"/>
          </a:xfrm>
          <a:prstGeom prst="rect">
            <a:avLst/>
          </a:prstGeom>
          <a:noFill/>
          <a:ln w="9525">
            <a:noFill/>
            <a:miter lim="800000"/>
            <a:headEnd/>
            <a:tailEnd/>
          </a:ln>
        </p:spPr>
      </p:pic>
      <p:pic>
        <p:nvPicPr>
          <p:cNvPr id="17411" name="Picture 3"/>
          <p:cNvPicPr>
            <a:picLocks noChangeAspect="1" noChangeArrowheads="1"/>
          </p:cNvPicPr>
          <p:nvPr/>
        </p:nvPicPr>
        <p:blipFill>
          <a:blip r:embed="rId3" cstate="print"/>
          <a:srcRect/>
          <a:stretch>
            <a:fillRect/>
          </a:stretch>
        </p:blipFill>
        <p:spPr bwMode="auto">
          <a:xfrm>
            <a:off x="5940152" y="2564904"/>
            <a:ext cx="2880320" cy="2231901"/>
          </a:xfrm>
          <a:prstGeom prst="rect">
            <a:avLst/>
          </a:prstGeom>
          <a:noFill/>
          <a:ln w="9525">
            <a:noFill/>
            <a:miter lim="800000"/>
            <a:headEnd/>
            <a:tailEnd/>
          </a:ln>
        </p:spPr>
      </p:pic>
      <p:pic>
        <p:nvPicPr>
          <p:cNvPr id="17413" name="Picture 5"/>
          <p:cNvPicPr>
            <a:picLocks noChangeAspect="1" noChangeArrowheads="1"/>
          </p:cNvPicPr>
          <p:nvPr/>
        </p:nvPicPr>
        <p:blipFill>
          <a:blip r:embed="rId4" cstate="print"/>
          <a:srcRect/>
          <a:stretch>
            <a:fillRect/>
          </a:stretch>
        </p:blipFill>
        <p:spPr bwMode="auto">
          <a:xfrm>
            <a:off x="5868144" y="4715128"/>
            <a:ext cx="2969121" cy="2142872"/>
          </a:xfrm>
          <a:prstGeom prst="rect">
            <a:avLst/>
          </a:prstGeom>
          <a:noFill/>
          <a:ln w="9525">
            <a:noFill/>
            <a:miter lim="800000"/>
            <a:headEnd/>
            <a:tailEnd/>
          </a:ln>
        </p:spPr>
      </p:pic>
      <p:sp>
        <p:nvSpPr>
          <p:cNvPr id="11" name="1 Başlık"/>
          <p:cNvSpPr>
            <a:spLocks noGrp="1"/>
          </p:cNvSpPr>
          <p:nvPr>
            <p:ph type="title"/>
          </p:nvPr>
        </p:nvSpPr>
        <p:spPr>
          <a:xfrm>
            <a:off x="914400" y="188640"/>
            <a:ext cx="8229600" cy="1143000"/>
          </a:xfrm>
        </p:spPr>
        <p:txBody>
          <a:bodyPr>
            <a:normAutofit/>
          </a:bodyPr>
          <a:lstStyle/>
          <a:p>
            <a:r>
              <a:rPr lang="tr-TR" sz="3200" dirty="0" smtClean="0"/>
              <a:t>İşaret ve İşaret İşleme Nedir?</a:t>
            </a:r>
            <a:endParaRPr lang="tr-TR" sz="3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755576" y="836712"/>
            <a:ext cx="8136904" cy="923330"/>
          </a:xfrm>
          <a:prstGeom prst="rect">
            <a:avLst/>
          </a:prstGeom>
        </p:spPr>
        <p:txBody>
          <a:bodyPr wrap="square">
            <a:spAutoFit/>
          </a:bodyPr>
          <a:lstStyle/>
          <a:p>
            <a:r>
              <a:rPr lang="tr-TR" dirty="0" smtClean="0">
                <a:latin typeface="+mj-lt"/>
              </a:rPr>
              <a:t>  Genel </a:t>
            </a:r>
            <a:r>
              <a:rPr lang="tr-TR" dirty="0">
                <a:latin typeface="+mj-lt"/>
              </a:rPr>
              <a:t>olarak algılanan </a:t>
            </a:r>
            <a:r>
              <a:rPr lang="tr-TR" dirty="0" err="1">
                <a:latin typeface="+mj-lt"/>
              </a:rPr>
              <a:t>analog</a:t>
            </a:r>
            <a:r>
              <a:rPr lang="tr-TR" dirty="0">
                <a:latin typeface="+mj-lt"/>
              </a:rPr>
              <a:t> veya dijital sinyaller üzerinde analizler yapılarak işaretin değerlendirilebilir veya yorumlanabilir duruma getirilmesi için gerçekleştirilen işlemler dizisi işaret işleme olarak tanımlamak </a:t>
            </a:r>
            <a:r>
              <a:rPr lang="tr-TR" dirty="0" smtClean="0">
                <a:latin typeface="+mj-lt"/>
              </a:rPr>
              <a:t>mümkündür. Uygulama alanları;</a:t>
            </a:r>
            <a:endParaRPr lang="tr-TR" dirty="0">
              <a:latin typeface="+mj-lt"/>
            </a:endParaRPr>
          </a:p>
        </p:txBody>
      </p:sp>
      <p:sp>
        <p:nvSpPr>
          <p:cNvPr id="6" name="5 Dikdörtgen"/>
          <p:cNvSpPr/>
          <p:nvPr/>
        </p:nvSpPr>
        <p:spPr>
          <a:xfrm>
            <a:off x="467544" y="1916832"/>
            <a:ext cx="4392488" cy="5324535"/>
          </a:xfrm>
          <a:prstGeom prst="rect">
            <a:avLst/>
          </a:prstGeom>
        </p:spPr>
        <p:txBody>
          <a:bodyPr wrap="square">
            <a:spAutoFit/>
          </a:bodyPr>
          <a:lstStyle/>
          <a:p>
            <a:r>
              <a:rPr lang="tr-TR" b="1" dirty="0" smtClean="0">
                <a:solidFill>
                  <a:schemeClr val="accent1">
                    <a:lumMod val="75000"/>
                  </a:schemeClr>
                </a:solidFill>
              </a:rPr>
              <a:t>• </a:t>
            </a:r>
            <a:r>
              <a:rPr lang="tr-TR" sz="1600" b="1" dirty="0" smtClean="0">
                <a:solidFill>
                  <a:schemeClr val="accent1">
                    <a:lumMod val="75000"/>
                  </a:schemeClr>
                </a:solidFill>
              </a:rPr>
              <a:t>Ses Uygulamaları</a:t>
            </a:r>
          </a:p>
          <a:p>
            <a:r>
              <a:rPr lang="tr-TR" sz="1600" b="1" dirty="0" smtClean="0">
                <a:solidFill>
                  <a:schemeClr val="accent1">
                    <a:lumMod val="75000"/>
                  </a:schemeClr>
                </a:solidFill>
              </a:rPr>
              <a:t>- Sıkıştırma, geliştirme, özel efektler, sentez,</a:t>
            </a:r>
          </a:p>
          <a:p>
            <a:r>
              <a:rPr lang="tr-TR" sz="1600" b="1" dirty="0" smtClean="0">
                <a:solidFill>
                  <a:schemeClr val="accent1">
                    <a:lumMod val="75000"/>
                  </a:schemeClr>
                </a:solidFill>
              </a:rPr>
              <a:t>tanıma, yankı iptali ...</a:t>
            </a:r>
          </a:p>
          <a:p>
            <a:pPr>
              <a:buFontTx/>
              <a:buChar char="-"/>
            </a:pPr>
            <a:r>
              <a:rPr lang="tr-TR" sz="1600" b="1" dirty="0" smtClean="0">
                <a:solidFill>
                  <a:schemeClr val="accent1">
                    <a:lumMod val="75000"/>
                  </a:schemeClr>
                </a:solidFill>
              </a:rPr>
              <a:t>Cep Telefonu, MP3 çalarlar, Filmler, Dikte, Metin-</a:t>
            </a:r>
            <a:r>
              <a:rPr lang="tr-TR" sz="1600" b="1" dirty="0" err="1" smtClean="0">
                <a:solidFill>
                  <a:schemeClr val="accent1">
                    <a:lumMod val="75000"/>
                  </a:schemeClr>
                </a:solidFill>
              </a:rPr>
              <a:t>tospeech</a:t>
            </a:r>
            <a:r>
              <a:rPr lang="tr-TR" sz="1600" b="1" dirty="0" smtClean="0">
                <a:solidFill>
                  <a:schemeClr val="accent1">
                    <a:lumMod val="75000"/>
                  </a:schemeClr>
                </a:solidFill>
              </a:rPr>
              <a:t> ...</a:t>
            </a:r>
          </a:p>
          <a:p>
            <a:pPr>
              <a:buFontTx/>
              <a:buChar char="-"/>
            </a:pPr>
            <a:endParaRPr lang="tr-TR" sz="1600" b="1" dirty="0" smtClean="0">
              <a:solidFill>
                <a:schemeClr val="accent1">
                  <a:lumMod val="75000"/>
                </a:schemeClr>
              </a:solidFill>
            </a:endParaRPr>
          </a:p>
          <a:p>
            <a:r>
              <a:rPr lang="tr-TR" sz="1600" b="1" dirty="0" smtClean="0">
                <a:solidFill>
                  <a:schemeClr val="accent1">
                    <a:lumMod val="75000"/>
                  </a:schemeClr>
                </a:solidFill>
              </a:rPr>
              <a:t>• Haberleşme</a:t>
            </a:r>
          </a:p>
          <a:p>
            <a:r>
              <a:rPr lang="tr-TR" sz="1600" b="1" dirty="0" smtClean="0">
                <a:solidFill>
                  <a:schemeClr val="accent1">
                    <a:lumMod val="75000"/>
                  </a:schemeClr>
                </a:solidFill>
              </a:rPr>
              <a:t>- Modülasyon, kodlama, algılama, denkleştirme, yankı</a:t>
            </a:r>
          </a:p>
          <a:p>
            <a:r>
              <a:rPr lang="tr-TR" sz="1600" b="1" dirty="0" smtClean="0">
                <a:solidFill>
                  <a:schemeClr val="accent1">
                    <a:lumMod val="75000"/>
                  </a:schemeClr>
                </a:solidFill>
              </a:rPr>
              <a:t>İptal ...</a:t>
            </a:r>
          </a:p>
          <a:p>
            <a:r>
              <a:rPr lang="tr-TR" sz="1600" b="1" dirty="0" smtClean="0">
                <a:solidFill>
                  <a:schemeClr val="accent1">
                    <a:lumMod val="75000"/>
                  </a:schemeClr>
                </a:solidFill>
              </a:rPr>
              <a:t>- Cep Telefonu, çevirmeli modem, DSL modem, Uydu</a:t>
            </a:r>
          </a:p>
          <a:p>
            <a:r>
              <a:rPr lang="tr-TR" sz="1600" b="1" dirty="0" smtClean="0">
                <a:solidFill>
                  <a:schemeClr val="accent1">
                    <a:lumMod val="75000"/>
                  </a:schemeClr>
                </a:solidFill>
              </a:rPr>
              <a:t>Alıcı ...</a:t>
            </a:r>
          </a:p>
          <a:p>
            <a:endParaRPr lang="tr-TR" sz="1600" b="1" dirty="0">
              <a:solidFill>
                <a:schemeClr val="accent1">
                  <a:lumMod val="75000"/>
                </a:schemeClr>
              </a:solidFill>
            </a:endParaRPr>
          </a:p>
          <a:p>
            <a:r>
              <a:rPr lang="tr-TR" sz="1600" b="1" dirty="0" smtClean="0">
                <a:solidFill>
                  <a:schemeClr val="accent1">
                    <a:lumMod val="75000"/>
                  </a:schemeClr>
                </a:solidFill>
              </a:rPr>
              <a:t>• Mekanik</a:t>
            </a:r>
          </a:p>
          <a:p>
            <a:r>
              <a:rPr lang="tr-TR" sz="1600" b="1" dirty="0" smtClean="0">
                <a:solidFill>
                  <a:schemeClr val="accent1">
                    <a:lumMod val="75000"/>
                  </a:schemeClr>
                </a:solidFill>
              </a:rPr>
              <a:t>- Motor kontrolü, süreç kontrolü, yağ ve mineral</a:t>
            </a:r>
          </a:p>
          <a:p>
            <a:pPr>
              <a:buFontTx/>
              <a:buChar char="-"/>
            </a:pPr>
            <a:r>
              <a:rPr lang="tr-TR" sz="1600" b="1" dirty="0" err="1" smtClean="0">
                <a:solidFill>
                  <a:schemeClr val="accent1">
                    <a:lumMod val="75000"/>
                  </a:schemeClr>
                </a:solidFill>
              </a:rPr>
              <a:t>prospeksiyon</a:t>
            </a:r>
            <a:r>
              <a:rPr lang="tr-TR" sz="1600" b="1" dirty="0" smtClean="0">
                <a:solidFill>
                  <a:schemeClr val="accent1">
                    <a:lumMod val="75000"/>
                  </a:schemeClr>
                </a:solidFill>
              </a:rPr>
              <a:t> ...</a:t>
            </a:r>
          </a:p>
          <a:p>
            <a:endParaRPr lang="tr-TR" sz="1600" b="1" dirty="0" smtClean="0">
              <a:solidFill>
                <a:schemeClr val="accent1">
                  <a:lumMod val="75000"/>
                </a:schemeClr>
              </a:solidFill>
            </a:endParaRPr>
          </a:p>
          <a:p>
            <a:endParaRPr lang="tr-TR" b="1" dirty="0" smtClean="0">
              <a:solidFill>
                <a:schemeClr val="accent1">
                  <a:lumMod val="75000"/>
                </a:schemeClr>
              </a:solidFill>
            </a:endParaRPr>
          </a:p>
        </p:txBody>
      </p:sp>
      <p:sp>
        <p:nvSpPr>
          <p:cNvPr id="7" name="6 Dikdörtgen"/>
          <p:cNvSpPr/>
          <p:nvPr/>
        </p:nvSpPr>
        <p:spPr>
          <a:xfrm>
            <a:off x="5076056" y="1916832"/>
            <a:ext cx="4320480" cy="3816429"/>
          </a:xfrm>
          <a:prstGeom prst="rect">
            <a:avLst/>
          </a:prstGeom>
        </p:spPr>
        <p:txBody>
          <a:bodyPr wrap="square">
            <a:spAutoFit/>
          </a:bodyPr>
          <a:lstStyle/>
          <a:p>
            <a:r>
              <a:rPr lang="tr-TR" b="1" dirty="0" smtClean="0">
                <a:solidFill>
                  <a:schemeClr val="accent1">
                    <a:lumMod val="75000"/>
                  </a:schemeClr>
                </a:solidFill>
              </a:rPr>
              <a:t>• </a:t>
            </a:r>
            <a:r>
              <a:rPr lang="tr-TR" sz="1600" b="1" dirty="0" smtClean="0">
                <a:solidFill>
                  <a:schemeClr val="accent1">
                    <a:lumMod val="75000"/>
                  </a:schemeClr>
                </a:solidFill>
              </a:rPr>
              <a:t>Otomotiv</a:t>
            </a:r>
          </a:p>
          <a:p>
            <a:pPr>
              <a:buFontTx/>
              <a:buChar char="-"/>
            </a:pPr>
            <a:r>
              <a:rPr lang="tr-TR" sz="1600" b="1" dirty="0" smtClean="0">
                <a:solidFill>
                  <a:schemeClr val="accent1">
                    <a:lumMod val="75000"/>
                  </a:schemeClr>
                </a:solidFill>
              </a:rPr>
              <a:t>ABS, GPS Aktif</a:t>
            </a:r>
          </a:p>
          <a:p>
            <a:pPr>
              <a:buFontTx/>
              <a:buChar char="-"/>
            </a:pPr>
            <a:endParaRPr lang="tr-TR" sz="1600" b="1" dirty="0" smtClean="0">
              <a:solidFill>
                <a:schemeClr val="accent1">
                  <a:lumMod val="75000"/>
                </a:schemeClr>
              </a:solidFill>
            </a:endParaRPr>
          </a:p>
          <a:p>
            <a:r>
              <a:rPr lang="tr-TR" sz="1600" b="1" dirty="0" smtClean="0">
                <a:solidFill>
                  <a:schemeClr val="accent1">
                    <a:lumMod val="75000"/>
                  </a:schemeClr>
                </a:solidFill>
              </a:rPr>
              <a:t>• Tıp</a:t>
            </a:r>
          </a:p>
          <a:p>
            <a:pPr>
              <a:buFontTx/>
              <a:buChar char="-"/>
            </a:pPr>
            <a:r>
              <a:rPr lang="tr-TR" sz="1600" b="1" dirty="0" smtClean="0">
                <a:solidFill>
                  <a:schemeClr val="accent1">
                    <a:lumMod val="75000"/>
                  </a:schemeClr>
                </a:solidFill>
              </a:rPr>
              <a:t> Manyetik Rezonans, Tomografi,</a:t>
            </a:r>
          </a:p>
          <a:p>
            <a:pPr>
              <a:buFontTx/>
              <a:buChar char="-"/>
            </a:pPr>
            <a:r>
              <a:rPr lang="tr-TR" sz="1600" b="1" dirty="0" smtClean="0">
                <a:solidFill>
                  <a:schemeClr val="accent1">
                    <a:lumMod val="75000"/>
                  </a:schemeClr>
                </a:solidFill>
              </a:rPr>
              <a:t>Elektrokardiyogram ...</a:t>
            </a:r>
          </a:p>
          <a:p>
            <a:pPr>
              <a:buFontTx/>
              <a:buChar char="-"/>
            </a:pPr>
            <a:endParaRPr lang="tr-TR" sz="1600" b="1" dirty="0" smtClean="0">
              <a:solidFill>
                <a:schemeClr val="accent1">
                  <a:lumMod val="75000"/>
                </a:schemeClr>
              </a:solidFill>
            </a:endParaRPr>
          </a:p>
          <a:p>
            <a:r>
              <a:rPr lang="tr-TR" sz="1600" b="1" dirty="0" smtClean="0">
                <a:solidFill>
                  <a:schemeClr val="accent1">
                    <a:lumMod val="75000"/>
                  </a:schemeClr>
                </a:solidFill>
              </a:rPr>
              <a:t>• Askeri</a:t>
            </a:r>
          </a:p>
          <a:p>
            <a:pPr>
              <a:buFontTx/>
              <a:buChar char="-"/>
            </a:pPr>
            <a:r>
              <a:rPr lang="tr-TR" sz="1600" b="1" dirty="0" smtClean="0">
                <a:solidFill>
                  <a:schemeClr val="accent1">
                    <a:lumMod val="75000"/>
                  </a:schemeClr>
                </a:solidFill>
              </a:rPr>
              <a:t>Radar, Sonar, Uzay fotoğrafları, uzaktan algılama ...</a:t>
            </a:r>
          </a:p>
          <a:p>
            <a:pPr>
              <a:buFontTx/>
              <a:buChar char="-"/>
            </a:pPr>
            <a:endParaRPr lang="tr-TR" sz="1600" b="1" dirty="0" smtClean="0">
              <a:solidFill>
                <a:schemeClr val="accent1">
                  <a:lumMod val="75000"/>
                </a:schemeClr>
              </a:solidFill>
            </a:endParaRPr>
          </a:p>
          <a:p>
            <a:r>
              <a:rPr lang="tr-TR" sz="1600" b="1" dirty="0" smtClean="0">
                <a:solidFill>
                  <a:schemeClr val="accent1">
                    <a:lumMod val="75000"/>
                  </a:schemeClr>
                </a:solidFill>
              </a:rPr>
              <a:t>• İmge video ve Uygulamaları</a:t>
            </a:r>
          </a:p>
          <a:p>
            <a:pPr>
              <a:buFontTx/>
              <a:buChar char="-"/>
            </a:pPr>
            <a:r>
              <a:rPr lang="tr-TR" sz="1600" b="1" dirty="0" smtClean="0">
                <a:solidFill>
                  <a:schemeClr val="accent1">
                    <a:lumMod val="75000"/>
                  </a:schemeClr>
                </a:solidFill>
              </a:rPr>
              <a:t> DVD, JPEG, Film özel efektler, video konferans ...</a:t>
            </a:r>
          </a:p>
          <a:p>
            <a:pPr>
              <a:buFontTx/>
              <a:buChar char="-"/>
            </a:pPr>
            <a:endParaRPr lang="tr-TR" sz="1600" b="1" dirty="0" smtClean="0">
              <a:solidFill>
                <a:schemeClr val="accent1">
                  <a:lumMod val="75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467544" y="1484784"/>
            <a:ext cx="4536504" cy="3693319"/>
          </a:xfrm>
          <a:prstGeom prst="rect">
            <a:avLst/>
          </a:prstGeom>
        </p:spPr>
        <p:txBody>
          <a:bodyPr wrap="square">
            <a:spAutoFit/>
          </a:bodyPr>
          <a:lstStyle/>
          <a:p>
            <a:r>
              <a:rPr lang="tr-TR" dirty="0" smtClean="0">
                <a:latin typeface="+mj-lt"/>
              </a:rPr>
              <a:t>  Çok boyutlu, </a:t>
            </a:r>
            <a:r>
              <a:rPr lang="tr-TR" dirty="0">
                <a:latin typeface="+mj-lt"/>
              </a:rPr>
              <a:t>sinyaller ve sistemler kullanılarak yapılan tüm sinyal işlemlerini kapsamaktadır</a:t>
            </a:r>
            <a:r>
              <a:rPr lang="tr-TR" dirty="0" smtClean="0">
                <a:latin typeface="+mj-lt"/>
              </a:rPr>
              <a:t>.</a:t>
            </a:r>
          </a:p>
          <a:p>
            <a:endParaRPr lang="tr-TR" dirty="0" smtClean="0">
              <a:latin typeface="+mj-lt"/>
            </a:endParaRPr>
          </a:p>
          <a:p>
            <a:r>
              <a:rPr lang="tr-TR" dirty="0" smtClean="0">
                <a:latin typeface="+mj-lt"/>
              </a:rPr>
              <a:t>  Çok </a:t>
            </a:r>
            <a:r>
              <a:rPr lang="tr-TR" dirty="0">
                <a:latin typeface="+mj-lt"/>
              </a:rPr>
              <a:t>Boyutlu Sistemler  veya </a:t>
            </a:r>
            <a:r>
              <a:rPr lang="tr-TR" i="1" dirty="0">
                <a:latin typeface="+mj-lt"/>
              </a:rPr>
              <a:t>m</a:t>
            </a:r>
            <a:r>
              <a:rPr lang="tr-TR" dirty="0">
                <a:latin typeface="+mj-lt"/>
              </a:rPr>
              <a:t> -D sistemleri,  modern dijital görüntü </a:t>
            </a:r>
            <a:r>
              <a:rPr lang="tr-TR" dirty="0" smtClean="0">
                <a:latin typeface="+mj-lt"/>
              </a:rPr>
              <a:t>, çoklu </a:t>
            </a:r>
            <a:r>
              <a:rPr lang="tr-TR" dirty="0" err="1">
                <a:latin typeface="+mj-lt"/>
              </a:rPr>
              <a:t>sensör</a:t>
            </a:r>
            <a:r>
              <a:rPr lang="tr-TR" dirty="0">
                <a:latin typeface="+mj-lt"/>
              </a:rPr>
              <a:t> radar algılama, bir çok </a:t>
            </a:r>
            <a:r>
              <a:rPr lang="tr-TR" dirty="0" smtClean="0">
                <a:latin typeface="+mj-lt"/>
              </a:rPr>
              <a:t>biyomedikal uygulamalarında</a:t>
            </a:r>
            <a:r>
              <a:rPr lang="tr-TR" dirty="0">
                <a:latin typeface="+mj-lt"/>
              </a:rPr>
              <a:t> </a:t>
            </a:r>
            <a:r>
              <a:rPr lang="tr-TR" dirty="0" smtClean="0">
                <a:latin typeface="+mj-lt"/>
              </a:rPr>
              <a:t>, </a:t>
            </a:r>
            <a:r>
              <a:rPr lang="tr-TR" dirty="0">
                <a:latin typeface="+mj-lt"/>
              </a:rPr>
              <a:t> X-ışını bilgisayarlı tomografi ve uydu iletişimi gibi alanlarda ki gerekli  olan arka plandaki matematiksel işlemler denilebilir.</a:t>
            </a:r>
          </a:p>
          <a:p>
            <a:endParaRPr lang="tr-TR" dirty="0">
              <a:latin typeface="+mj-lt"/>
            </a:endParaRPr>
          </a:p>
          <a:p>
            <a:r>
              <a:rPr lang="tr-TR" dirty="0" smtClean="0">
                <a:latin typeface="+mj-lt"/>
              </a:rPr>
              <a:t> Çok boyutlu (MD) İşleme, 1-boyutlu işaret işlemeye göre daha karmaşık yapıdadır.</a:t>
            </a:r>
            <a:endParaRPr lang="tr-TR" dirty="0">
              <a:latin typeface="+mj-lt"/>
            </a:endParaRPr>
          </a:p>
        </p:txBody>
      </p:sp>
      <p:pic>
        <p:nvPicPr>
          <p:cNvPr id="5122" name="Picture 2" descr="http://upload.wikimedia.org/wikipedia/commons/thumb/3/38/Motte-Picquet-tugged-sonar.jpg/220px-Motte-Picquet-tugged-sonar.jpg"/>
          <p:cNvPicPr>
            <a:picLocks noChangeAspect="1" noChangeArrowheads="1"/>
          </p:cNvPicPr>
          <p:nvPr/>
        </p:nvPicPr>
        <p:blipFill>
          <a:blip r:embed="rId2" cstate="print"/>
          <a:srcRect/>
          <a:stretch>
            <a:fillRect/>
          </a:stretch>
        </p:blipFill>
        <p:spPr bwMode="auto">
          <a:xfrm>
            <a:off x="5796136" y="1556792"/>
            <a:ext cx="2627102" cy="1779266"/>
          </a:xfrm>
          <a:prstGeom prst="rect">
            <a:avLst/>
          </a:prstGeom>
          <a:noFill/>
        </p:spPr>
      </p:pic>
      <p:pic>
        <p:nvPicPr>
          <p:cNvPr id="5124" name="Picture 4" descr="http://upload.wikimedia.org/wikipedia/commons/thumb/5/50/Computed_tomography_of_human_brain_-_large.png/220px-Computed_tomography_of_human_brain_-_large.png"/>
          <p:cNvPicPr>
            <a:picLocks noChangeAspect="1" noChangeArrowheads="1"/>
          </p:cNvPicPr>
          <p:nvPr/>
        </p:nvPicPr>
        <p:blipFill>
          <a:blip r:embed="rId3" cstate="print"/>
          <a:srcRect/>
          <a:stretch>
            <a:fillRect/>
          </a:stretch>
        </p:blipFill>
        <p:spPr bwMode="auto">
          <a:xfrm>
            <a:off x="5796136" y="3861048"/>
            <a:ext cx="2700917" cy="1927474"/>
          </a:xfrm>
          <a:prstGeom prst="rect">
            <a:avLst/>
          </a:prstGeom>
          <a:noFill/>
        </p:spPr>
      </p:pic>
      <p:sp>
        <p:nvSpPr>
          <p:cNvPr id="10" name="1 Başlık"/>
          <p:cNvSpPr>
            <a:spLocks noGrp="1"/>
          </p:cNvSpPr>
          <p:nvPr>
            <p:ph type="title"/>
          </p:nvPr>
        </p:nvSpPr>
        <p:spPr>
          <a:xfrm>
            <a:off x="467544" y="260648"/>
            <a:ext cx="8229600" cy="1143000"/>
          </a:xfrm>
        </p:spPr>
        <p:txBody>
          <a:bodyPr>
            <a:normAutofit/>
          </a:bodyPr>
          <a:lstStyle/>
          <a:p>
            <a:r>
              <a:rPr lang="tr-TR" sz="2800" dirty="0" smtClean="0"/>
              <a:t>Çok Boyutlu Sinyaller</a:t>
            </a:r>
            <a:endParaRPr lang="tr-TR"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Dikdörtgen"/>
          <p:cNvSpPr/>
          <p:nvPr/>
        </p:nvSpPr>
        <p:spPr>
          <a:xfrm>
            <a:off x="0" y="1502688"/>
            <a:ext cx="5184576" cy="5355312"/>
          </a:xfrm>
          <a:prstGeom prst="rect">
            <a:avLst/>
          </a:prstGeom>
        </p:spPr>
        <p:txBody>
          <a:bodyPr wrap="square">
            <a:spAutoFit/>
          </a:bodyPr>
          <a:lstStyle/>
          <a:p>
            <a:r>
              <a:rPr lang="tr-TR" dirty="0" smtClean="0">
                <a:latin typeface="+mj-lt"/>
              </a:rPr>
              <a:t> Gerçek zamanda kullandığımız çoğu işaretler </a:t>
            </a:r>
            <a:r>
              <a:rPr lang="tr-TR" dirty="0" err="1" smtClean="0">
                <a:latin typeface="+mj-lt"/>
              </a:rPr>
              <a:t>analog</a:t>
            </a:r>
            <a:r>
              <a:rPr lang="tr-TR" dirty="0" smtClean="0">
                <a:latin typeface="+mj-lt"/>
              </a:rPr>
              <a:t> işaretlerdir. Sistemin bu işaretleri kullanabilmesi için dijital forma dönüştürülmesi için işaretler belli aralıktaki değerlerde örneklenmelidir. Dijital bilginin alınması esnasında ne büyüklükte aralık kullanılıyorsa elde edilen </a:t>
            </a:r>
            <a:r>
              <a:rPr lang="tr-TR" dirty="0" err="1" smtClean="0">
                <a:latin typeface="+mj-lt"/>
              </a:rPr>
              <a:t>analog</a:t>
            </a:r>
            <a:r>
              <a:rPr lang="tr-TR" dirty="0" smtClean="0">
                <a:latin typeface="+mj-lt"/>
              </a:rPr>
              <a:t> bilgi o oranda aslına yaklaşacaktır. Eğer </a:t>
            </a:r>
            <a:r>
              <a:rPr lang="tr-TR" dirty="0">
                <a:latin typeface="+mj-lt"/>
              </a:rPr>
              <a:t>örnekleme zaman aralığı daralırsa elde dijital bilginin doğru ya da doğruya yakın olarak elde edilmesi sağlanılabilir</a:t>
            </a:r>
            <a:r>
              <a:rPr lang="tr-TR" dirty="0" smtClean="0">
                <a:latin typeface="+mj-lt"/>
              </a:rPr>
              <a:t>.</a:t>
            </a:r>
          </a:p>
          <a:p>
            <a:endParaRPr lang="tr-TR" dirty="0">
              <a:latin typeface="+mj-lt"/>
            </a:endParaRPr>
          </a:p>
          <a:p>
            <a:r>
              <a:rPr lang="tr-TR" dirty="0" smtClean="0">
                <a:latin typeface="+mj-lt"/>
              </a:rPr>
              <a:t> Örnekleme Teoremi:</a:t>
            </a:r>
          </a:p>
          <a:p>
            <a:r>
              <a:rPr lang="tr-TR" dirty="0">
                <a:latin typeface="+mj-lt"/>
              </a:rPr>
              <a:t> </a:t>
            </a:r>
            <a:r>
              <a:rPr lang="tr-TR" dirty="0" smtClean="0">
                <a:latin typeface="+mj-lt"/>
              </a:rPr>
              <a:t> </a:t>
            </a:r>
            <a:r>
              <a:rPr lang="tr-TR" dirty="0" err="1" smtClean="0">
                <a:latin typeface="+mj-lt"/>
              </a:rPr>
              <a:t>Nyquist</a:t>
            </a:r>
            <a:r>
              <a:rPr lang="tr-TR" dirty="0" smtClean="0">
                <a:latin typeface="+mj-lt"/>
              </a:rPr>
              <a:t> teoremi bu alanda bilinen ve kullanılabilen en yaygın araçtır.</a:t>
            </a:r>
          </a:p>
          <a:p>
            <a:r>
              <a:rPr lang="tr-TR" dirty="0">
                <a:latin typeface="+mj-lt"/>
              </a:rPr>
              <a:t> </a:t>
            </a:r>
            <a:r>
              <a:rPr lang="tr-TR" dirty="0" smtClean="0">
                <a:latin typeface="+mj-lt"/>
              </a:rPr>
              <a:t> Bir saniye için elde edilecek A/D dönüşüm değerinin örnekleme frekansını (</a:t>
            </a:r>
            <a:r>
              <a:rPr lang="tr-TR" dirty="0" err="1" smtClean="0">
                <a:latin typeface="+mj-lt"/>
              </a:rPr>
              <a:t>fs</a:t>
            </a:r>
            <a:r>
              <a:rPr lang="tr-TR" dirty="0" smtClean="0">
                <a:latin typeface="+mj-lt"/>
              </a:rPr>
              <a:t>) değişen işaretin frekans bileşeninin (f) üst sınırının iki katı olarak ayarlanır (</a:t>
            </a:r>
            <a:r>
              <a:rPr lang="tr-TR" dirty="0" err="1" smtClean="0">
                <a:latin typeface="+mj-lt"/>
              </a:rPr>
              <a:t>fs</a:t>
            </a:r>
            <a:r>
              <a:rPr lang="tr-TR" dirty="0" smtClean="0">
                <a:latin typeface="+mj-lt"/>
              </a:rPr>
              <a:t>≥2f).Eğer bu teoreme uygun olarak hareket edilmezse, elde edilen işaretimizde gerçek işarette olmayan birtakım bozulmalar (gürültü) oluşacaktır.</a:t>
            </a:r>
            <a:endParaRPr lang="tr-TR" dirty="0">
              <a:latin typeface="+mj-lt"/>
            </a:endParaRPr>
          </a:p>
        </p:txBody>
      </p:sp>
      <p:pic>
        <p:nvPicPr>
          <p:cNvPr id="4097" name="Picture 1"/>
          <p:cNvPicPr>
            <a:picLocks noChangeAspect="1" noChangeArrowheads="1"/>
          </p:cNvPicPr>
          <p:nvPr/>
        </p:nvPicPr>
        <p:blipFill>
          <a:blip r:embed="rId2" cstate="print"/>
          <a:srcRect/>
          <a:stretch>
            <a:fillRect/>
          </a:stretch>
        </p:blipFill>
        <p:spPr bwMode="auto">
          <a:xfrm>
            <a:off x="5220072" y="1340768"/>
            <a:ext cx="3923928" cy="5040560"/>
          </a:xfrm>
          <a:prstGeom prst="rect">
            <a:avLst/>
          </a:prstGeom>
          <a:noFill/>
          <a:ln w="9525">
            <a:noFill/>
            <a:miter lim="800000"/>
            <a:headEnd/>
            <a:tailEnd/>
          </a:ln>
        </p:spPr>
      </p:pic>
      <p:sp>
        <p:nvSpPr>
          <p:cNvPr id="8" name="1 Başlık"/>
          <p:cNvSpPr>
            <a:spLocks noGrp="1"/>
          </p:cNvSpPr>
          <p:nvPr>
            <p:ph type="title"/>
          </p:nvPr>
        </p:nvSpPr>
        <p:spPr>
          <a:xfrm>
            <a:off x="539552" y="0"/>
            <a:ext cx="8229600" cy="1143000"/>
          </a:xfrm>
        </p:spPr>
        <p:txBody>
          <a:bodyPr>
            <a:normAutofit/>
          </a:bodyPr>
          <a:lstStyle/>
          <a:p>
            <a:pPr algn="ctr"/>
            <a:r>
              <a:rPr lang="tr-TR" sz="3200" dirty="0" smtClean="0"/>
              <a:t>Çok Boyutlu Sinyal İşleme</a:t>
            </a:r>
            <a:endParaRPr lang="tr-TR" sz="3200" dirty="0"/>
          </a:p>
        </p:txBody>
      </p:sp>
      <p:sp>
        <p:nvSpPr>
          <p:cNvPr id="9" name="1 Başlık"/>
          <p:cNvSpPr txBox="1">
            <a:spLocks/>
          </p:cNvSpPr>
          <p:nvPr/>
        </p:nvSpPr>
        <p:spPr>
          <a:xfrm>
            <a:off x="-2700808" y="404664"/>
            <a:ext cx="8229600" cy="1143000"/>
          </a:xfrm>
          <a:prstGeom prst="rect">
            <a:avLst/>
          </a:prstGeom>
        </p:spPr>
        <p:txBody>
          <a:bodyPr vert="horz" lIns="0" rIns="0" bIns="0" anchor="b">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200" b="0" i="0" u="none" strike="noStrike" kern="1200" cap="none" spc="0" normalizeH="0" baseline="0" noProof="0" dirty="0" smtClean="0">
                <a:ln>
                  <a:noFill/>
                </a:ln>
                <a:solidFill>
                  <a:schemeClr val="tx2"/>
                </a:solidFill>
                <a:effectLst/>
                <a:uLnTx/>
                <a:uFillTx/>
                <a:latin typeface="+mj-lt"/>
                <a:ea typeface="+mj-ea"/>
                <a:cs typeface="+mj-cs"/>
              </a:rPr>
              <a:t>Örnekleme:</a:t>
            </a:r>
            <a:endParaRPr kumimoji="0" lang="tr-TR" sz="32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04664" y="1052736"/>
            <a:ext cx="8229600" cy="1143000"/>
          </a:xfrm>
        </p:spPr>
        <p:txBody>
          <a:bodyPr>
            <a:normAutofit/>
          </a:bodyPr>
          <a:lstStyle/>
          <a:p>
            <a:pPr algn="ctr"/>
            <a:r>
              <a:rPr lang="tr-TR" sz="2800" dirty="0" smtClean="0"/>
              <a:t>Kafes modeli</a:t>
            </a:r>
            <a:endParaRPr lang="tr-TR" sz="2800" dirty="0"/>
          </a:p>
        </p:txBody>
      </p:sp>
      <p:sp>
        <p:nvSpPr>
          <p:cNvPr id="4" name="3 Dikdörtgen"/>
          <p:cNvSpPr/>
          <p:nvPr/>
        </p:nvSpPr>
        <p:spPr>
          <a:xfrm>
            <a:off x="971600" y="2348880"/>
            <a:ext cx="6984776" cy="2308324"/>
          </a:xfrm>
          <a:prstGeom prst="rect">
            <a:avLst/>
          </a:prstGeom>
        </p:spPr>
        <p:txBody>
          <a:bodyPr wrap="square">
            <a:spAutoFit/>
          </a:bodyPr>
          <a:lstStyle/>
          <a:p>
            <a:r>
              <a:rPr lang="tr-TR" dirty="0" smtClean="0">
                <a:latin typeface="+mj-lt"/>
              </a:rPr>
              <a:t>   Çok </a:t>
            </a:r>
            <a:r>
              <a:rPr lang="tr-TR" dirty="0">
                <a:latin typeface="+mj-lt"/>
              </a:rPr>
              <a:t>boyutlu sinyal örnekleme 1-boyutlu örneklemeden farklı analiz gerektirir. </a:t>
            </a:r>
            <a:endParaRPr lang="tr-TR" dirty="0" smtClean="0">
              <a:latin typeface="+mj-lt"/>
            </a:endParaRPr>
          </a:p>
          <a:p>
            <a:endParaRPr lang="tr-TR" dirty="0" smtClean="0">
              <a:latin typeface="+mj-lt"/>
            </a:endParaRPr>
          </a:p>
          <a:p>
            <a:r>
              <a:rPr lang="tr-TR" dirty="0">
                <a:latin typeface="+mj-lt"/>
              </a:rPr>
              <a:t> </a:t>
            </a:r>
            <a:r>
              <a:rPr lang="tr-TR" dirty="0" smtClean="0">
                <a:latin typeface="+mj-lt"/>
              </a:rPr>
              <a:t> Tek </a:t>
            </a:r>
            <a:r>
              <a:rPr lang="tr-TR" dirty="0">
                <a:latin typeface="+mj-lt"/>
              </a:rPr>
              <a:t>boyut örneklemede kesintisiz bir hat boyunca noktalar seçilerek ve bu veri akışının değerlerini saklayarak </a:t>
            </a:r>
            <a:r>
              <a:rPr lang="tr-TR" dirty="0" smtClean="0">
                <a:latin typeface="+mj-lt"/>
              </a:rPr>
              <a:t>yürütülür.</a:t>
            </a:r>
          </a:p>
          <a:p>
            <a:endParaRPr lang="tr-TR" dirty="0" smtClean="0">
              <a:latin typeface="+mj-lt"/>
            </a:endParaRPr>
          </a:p>
          <a:p>
            <a:r>
              <a:rPr lang="tr-TR" dirty="0" smtClean="0">
                <a:latin typeface="+mj-lt"/>
              </a:rPr>
              <a:t>  Çok </a:t>
            </a:r>
            <a:r>
              <a:rPr lang="tr-TR" dirty="0">
                <a:latin typeface="+mj-lt"/>
              </a:rPr>
              <a:t>boyutlu örnekleme durumunda, veriler, mD veri setinin örnekleme vektörlerine dayalı </a:t>
            </a:r>
            <a:r>
              <a:rPr lang="tr-TR" b="1" dirty="0">
                <a:solidFill>
                  <a:schemeClr val="accent2">
                    <a:lumMod val="50000"/>
                  </a:schemeClr>
                </a:solidFill>
                <a:latin typeface="+mj-lt"/>
              </a:rPr>
              <a:t>kafes yöntemi </a:t>
            </a:r>
            <a:r>
              <a:rPr lang="tr-TR" dirty="0">
                <a:latin typeface="+mj-lt"/>
              </a:rPr>
              <a:t>kullanılarak seçilir </a:t>
            </a:r>
            <a:r>
              <a:rPr lang="tr-TR" dirty="0" smtClean="0">
                <a:latin typeface="+mj-lt"/>
              </a:rPr>
              <a:t>.</a:t>
            </a:r>
            <a:endParaRPr lang="tr-TR" dirty="0">
              <a:latin typeface="+mj-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1560" y="548680"/>
            <a:ext cx="8229600" cy="1143000"/>
          </a:xfrm>
        </p:spPr>
        <p:txBody>
          <a:bodyPr>
            <a:normAutofit/>
          </a:bodyPr>
          <a:lstStyle/>
          <a:p>
            <a:r>
              <a:rPr lang="tr-TR" sz="3200" dirty="0" err="1" smtClean="0"/>
              <a:t>Fourier</a:t>
            </a:r>
            <a:r>
              <a:rPr lang="tr-TR" sz="3200" dirty="0" smtClean="0"/>
              <a:t> Analizi</a:t>
            </a:r>
            <a:endParaRPr lang="tr-TR" sz="3200" dirty="0"/>
          </a:p>
        </p:txBody>
      </p:sp>
      <p:sp>
        <p:nvSpPr>
          <p:cNvPr id="1026" name="Rectangle 2"/>
          <p:cNvSpPr>
            <a:spLocks noChangeArrowheads="1"/>
          </p:cNvSpPr>
          <p:nvPr/>
        </p:nvSpPr>
        <p:spPr bwMode="auto">
          <a:xfrm>
            <a:off x="755576" y="2127339"/>
            <a:ext cx="7416824"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b="0" i="0" u="none" strike="noStrike" cap="none" normalizeH="0" baseline="0" dirty="0" smtClean="0">
                <a:ln>
                  <a:noFill/>
                </a:ln>
                <a:solidFill>
                  <a:srgbClr val="252525"/>
                </a:solidFill>
                <a:effectLst/>
                <a:latin typeface="+mj-lt"/>
                <a:ea typeface="Calibri" pitchFamily="34" charset="0"/>
                <a:cs typeface="Arial" pitchFamily="34" charset="0"/>
              </a:rPr>
              <a:t>  Çok boyutlu dönüşümler iki ya da daha fazla boyutlardaki sinyallerin frekans içeriğini analiz etmede kullanılırlar.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b="0" i="0" u="none" strike="noStrike" cap="none" normalizeH="0" baseline="0" dirty="0" smtClean="0">
              <a:ln>
                <a:noFill/>
              </a:ln>
              <a:solidFill>
                <a:srgbClr val="252525"/>
              </a:solidFill>
              <a:effectLst/>
              <a:latin typeface="+mj-lt"/>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tr-TR" dirty="0">
                <a:solidFill>
                  <a:srgbClr val="252525"/>
                </a:solidFill>
                <a:latin typeface="+mj-lt"/>
                <a:ea typeface="Calibri" pitchFamily="34" charset="0"/>
                <a:cs typeface="Arial" pitchFamily="34" charset="0"/>
              </a:rPr>
              <a:t> </a:t>
            </a:r>
            <a:r>
              <a:rPr lang="tr-TR" dirty="0" smtClean="0">
                <a:solidFill>
                  <a:srgbClr val="252525"/>
                </a:solidFill>
                <a:latin typeface="+mj-lt"/>
                <a:ea typeface="Calibri" pitchFamily="34" charset="0"/>
                <a:cs typeface="Arial" pitchFamily="34" charset="0"/>
              </a:rPr>
              <a:t> </a:t>
            </a:r>
            <a:r>
              <a:rPr kumimoji="0" lang="tr-TR" b="0" i="0" u="none" strike="noStrike" cap="none" normalizeH="0" baseline="0" dirty="0" smtClean="0">
                <a:ln>
                  <a:noFill/>
                </a:ln>
                <a:solidFill>
                  <a:srgbClr val="252525"/>
                </a:solidFill>
                <a:effectLst/>
                <a:latin typeface="+mj-lt"/>
                <a:ea typeface="Calibri" pitchFamily="34" charset="0"/>
                <a:cs typeface="Arial" pitchFamily="34" charset="0"/>
              </a:rPr>
              <a:t>Çok boyutlu bir sinyal sinüzoidal bileşenler açısından temsil edilebilir. Bu genellikle bir tür </a:t>
            </a:r>
            <a:r>
              <a:rPr kumimoji="0" lang="tr-TR" b="0" i="0" u="none" strike="noStrike" cap="none" normalizeH="0" baseline="0" dirty="0" err="1" smtClean="0">
                <a:ln>
                  <a:noFill/>
                </a:ln>
                <a:solidFill>
                  <a:srgbClr val="252525"/>
                </a:solidFill>
                <a:effectLst/>
                <a:latin typeface="+mj-lt"/>
                <a:ea typeface="Calibri" pitchFamily="34" charset="0"/>
                <a:cs typeface="Arial" pitchFamily="34" charset="0"/>
              </a:rPr>
              <a:t>fourier</a:t>
            </a:r>
            <a:r>
              <a:rPr kumimoji="0" lang="tr-TR" b="0" i="0" u="none" strike="noStrike" cap="none" normalizeH="0" baseline="0" dirty="0" smtClean="0">
                <a:ln>
                  <a:noFill/>
                </a:ln>
                <a:solidFill>
                  <a:srgbClr val="252525"/>
                </a:solidFill>
                <a:effectLst/>
                <a:latin typeface="+mj-lt"/>
                <a:ea typeface="Calibri" pitchFamily="34" charset="0"/>
                <a:cs typeface="Arial" pitchFamily="34" charset="0"/>
              </a:rPr>
              <a:t> dönüşümüyle gerçekleştirilir. </a:t>
            </a:r>
            <a:r>
              <a:rPr kumimoji="0" lang="tr-TR" b="0" i="0" u="none" strike="noStrike" cap="none" normalizeH="0" baseline="0" dirty="0" smtClean="0">
                <a:ln>
                  <a:noFill/>
                </a:ln>
                <a:solidFill>
                  <a:schemeClr val="tx1"/>
                </a:solidFill>
                <a:effectLst/>
                <a:latin typeface="+mj-lt"/>
                <a:ea typeface="Calibri" pitchFamily="34" charset="0"/>
                <a:cs typeface="Arial" pitchFamily="34" charset="0"/>
              </a:rPr>
              <a:t>Bu dönüşüm ile sinyaller, farklı genlik, frekans ve fazlarda kosinüs ve sinüs temel bileşenlerinin toplamı olarak ifade edilir.</a:t>
            </a:r>
          </a:p>
          <a:p>
            <a:pPr marL="0" marR="0" lvl="0" indent="0" algn="l" defTabSz="914400" rtl="0" eaLnBrk="1" fontAlgn="base" latinLnBrk="0" hangingPunct="1">
              <a:lnSpc>
                <a:spcPct val="100000"/>
              </a:lnSpc>
              <a:spcBef>
                <a:spcPct val="0"/>
              </a:spcBef>
              <a:spcAft>
                <a:spcPct val="0"/>
              </a:spcAft>
              <a:buClrTx/>
              <a:buSzTx/>
              <a:buFontTx/>
              <a:buNone/>
              <a:tabLst/>
            </a:pPr>
            <a:endParaRPr lang="tr-TR" dirty="0">
              <a:latin typeface="+mj-lt"/>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mj-lt"/>
                <a:ea typeface="Calibri" pitchFamily="34" charset="0"/>
                <a:cs typeface="Arial" pitchFamily="34" charset="0"/>
              </a:rPr>
              <a:t>  Bunun sonucunda her bileşenin frekans ve genliği ile birlikte tablolaşması, bilgisayarla verilerin işlenmesi sırasında kolaylık sağlar.</a:t>
            </a:r>
            <a:r>
              <a:rPr kumimoji="0" lang="tr-TR" b="0" i="0" u="none" strike="noStrike" cap="none" normalizeH="0" baseline="0" dirty="0" smtClean="0">
                <a:ln>
                  <a:noFill/>
                </a:ln>
                <a:solidFill>
                  <a:srgbClr val="252525"/>
                </a:solidFill>
                <a:effectLst/>
                <a:latin typeface="+mj-lt"/>
                <a:ea typeface="Calibri" pitchFamily="34" charset="0"/>
                <a:cs typeface="Arial" pitchFamily="34" charset="0"/>
              </a:rPr>
              <a:t> </a:t>
            </a:r>
            <a:endParaRPr kumimoji="0" lang="tr-TR" b="0" i="0" u="none" strike="noStrike" cap="none" normalizeH="0" baseline="0" dirty="0" smtClean="0">
              <a:ln>
                <a:noFill/>
              </a:ln>
              <a:solidFill>
                <a:schemeClr val="tx1"/>
              </a:solidFill>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755576" y="1268760"/>
            <a:ext cx="7632848" cy="923330"/>
          </a:xfrm>
          <a:prstGeom prst="rect">
            <a:avLst/>
          </a:prstGeom>
        </p:spPr>
        <p:txBody>
          <a:bodyPr wrap="square">
            <a:spAutoFit/>
          </a:bodyPr>
          <a:lstStyle/>
          <a:p>
            <a:pPr lvl="0" eaLnBrk="0" fontAlgn="base" hangingPunct="0">
              <a:spcBef>
                <a:spcPct val="0"/>
              </a:spcBef>
              <a:spcAft>
                <a:spcPct val="0"/>
              </a:spcAft>
            </a:pPr>
            <a:r>
              <a:rPr lang="tr-TR" dirty="0" smtClean="0">
                <a:solidFill>
                  <a:srgbClr val="252525"/>
                </a:solidFill>
                <a:latin typeface="+mj-lt"/>
                <a:ea typeface="Calibri" pitchFamily="34" charset="0"/>
                <a:cs typeface="Arial" pitchFamily="34" charset="0"/>
              </a:rPr>
              <a:t>   Çok </a:t>
            </a:r>
            <a:r>
              <a:rPr lang="tr-TR" dirty="0">
                <a:solidFill>
                  <a:srgbClr val="252525"/>
                </a:solidFill>
                <a:latin typeface="+mj-lt"/>
                <a:ea typeface="Calibri" pitchFamily="34" charset="0"/>
                <a:cs typeface="Arial" pitchFamily="34" charset="0"/>
              </a:rPr>
              <a:t>boyutlu </a:t>
            </a:r>
            <a:r>
              <a:rPr lang="tr-TR" dirty="0" err="1">
                <a:solidFill>
                  <a:srgbClr val="252525"/>
                </a:solidFill>
                <a:latin typeface="+mj-lt"/>
                <a:ea typeface="Calibri" pitchFamily="34" charset="0"/>
                <a:cs typeface="Arial" pitchFamily="34" charset="0"/>
              </a:rPr>
              <a:t>fourier</a:t>
            </a:r>
            <a:r>
              <a:rPr lang="tr-TR" dirty="0">
                <a:solidFill>
                  <a:srgbClr val="252525"/>
                </a:solidFill>
                <a:latin typeface="+mj-lt"/>
                <a:ea typeface="Calibri" pitchFamily="34" charset="0"/>
                <a:cs typeface="Arial" pitchFamily="34" charset="0"/>
              </a:rPr>
              <a:t> dönüşümü; sinyalin etki gösteriminden (zaman/mekan) frekans </a:t>
            </a:r>
            <a:r>
              <a:rPr lang="tr-TR" dirty="0" err="1">
                <a:solidFill>
                  <a:srgbClr val="252525"/>
                </a:solidFill>
                <a:latin typeface="+mj-lt"/>
                <a:ea typeface="Calibri" pitchFamily="34" charset="0"/>
                <a:cs typeface="Arial" pitchFamily="34" charset="0"/>
              </a:rPr>
              <a:t>domenine</a:t>
            </a:r>
            <a:r>
              <a:rPr lang="tr-TR" dirty="0">
                <a:solidFill>
                  <a:srgbClr val="252525"/>
                </a:solidFill>
                <a:latin typeface="+mj-lt"/>
                <a:ea typeface="Calibri" pitchFamily="34" charset="0"/>
                <a:cs typeface="Arial" pitchFamily="34" charset="0"/>
              </a:rPr>
              <a:t> dönüştürür. Dijital işleme durumunda frekans </a:t>
            </a:r>
            <a:r>
              <a:rPr lang="tr-TR" dirty="0" err="1">
                <a:solidFill>
                  <a:srgbClr val="252525"/>
                </a:solidFill>
                <a:latin typeface="+mj-lt"/>
                <a:ea typeface="Calibri" pitchFamily="34" charset="0"/>
                <a:cs typeface="Arial" pitchFamily="34" charset="0"/>
              </a:rPr>
              <a:t>domaninden</a:t>
            </a:r>
            <a:r>
              <a:rPr lang="tr-TR" dirty="0">
                <a:solidFill>
                  <a:srgbClr val="252525"/>
                </a:solidFill>
                <a:latin typeface="+mj-lt"/>
                <a:ea typeface="Calibri" pitchFamily="34" charset="0"/>
                <a:cs typeface="Arial" pitchFamily="34" charset="0"/>
              </a:rPr>
              <a:t> etki gösterimi (DFT);</a:t>
            </a:r>
            <a:endParaRPr lang="tr-TR" dirty="0">
              <a:latin typeface="+mj-lt"/>
              <a:cs typeface="Arial" pitchFamily="34" charset="0"/>
            </a:endParaRPr>
          </a:p>
        </p:txBody>
      </p:sp>
      <p:pic>
        <p:nvPicPr>
          <p:cNvPr id="5" name="Resim 1" descr=" X(k_1,k_2,\dots,k_m) = \sum_{n_1=-\infty}^\infty \sum_{n_2=-\infty}^\infty \cdots \sum_{n_m=-\infty}^\infty x(n_1,n_2,\dots,n_m) e^{-j 2 \pi k_1 n_1} e^{-j 2 \pi k_2 n_2} \cdots e^{-j 2 \pi k_m n_m}"/>
          <p:cNvPicPr>
            <a:picLocks noChangeAspect="1" noChangeArrowheads="1"/>
          </p:cNvPicPr>
          <p:nvPr/>
        </p:nvPicPr>
        <p:blipFill>
          <a:blip r:embed="rId2" cstate="print"/>
          <a:srcRect/>
          <a:stretch>
            <a:fillRect/>
          </a:stretch>
        </p:blipFill>
        <p:spPr bwMode="auto">
          <a:xfrm>
            <a:off x="683568" y="2564904"/>
            <a:ext cx="8064896" cy="1008112"/>
          </a:xfrm>
          <a:prstGeom prst="rect">
            <a:avLst/>
          </a:prstGeom>
          <a:noFill/>
        </p:spPr>
      </p:pic>
      <p:sp>
        <p:nvSpPr>
          <p:cNvPr id="6" name="Rectangle 3"/>
          <p:cNvSpPr>
            <a:spLocks noChangeArrowheads="1"/>
          </p:cNvSpPr>
          <p:nvPr/>
        </p:nvSpPr>
        <p:spPr bwMode="auto">
          <a:xfrm>
            <a:off x="827584" y="4178261"/>
            <a:ext cx="7200800" cy="2308324"/>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kumimoji="0" lang="tr-TR" b="0" i="0" u="none" strike="noStrike" cap="none" normalizeH="0" baseline="0" dirty="0" smtClean="0">
                <a:ln>
                  <a:noFill/>
                </a:ln>
                <a:solidFill>
                  <a:srgbClr val="252525"/>
                </a:solidFill>
                <a:effectLst/>
                <a:latin typeface="+mj-lt"/>
                <a:ea typeface="Calibri" pitchFamily="34" charset="0"/>
                <a:cs typeface="Arial" pitchFamily="34" charset="0"/>
              </a:rPr>
              <a:t>X,çok boyutlu ayrık </a:t>
            </a:r>
            <a:r>
              <a:rPr kumimoji="0" lang="tr-TR" b="0" i="0" u="none" strike="noStrike" cap="none" normalizeH="0" baseline="0" dirty="0" err="1" smtClean="0">
                <a:ln>
                  <a:noFill/>
                </a:ln>
                <a:solidFill>
                  <a:srgbClr val="252525"/>
                </a:solidFill>
                <a:effectLst/>
                <a:latin typeface="+mj-lt"/>
                <a:ea typeface="Calibri" pitchFamily="34" charset="0"/>
                <a:cs typeface="Arial" pitchFamily="34" charset="0"/>
              </a:rPr>
              <a:t>fourier</a:t>
            </a:r>
            <a:r>
              <a:rPr kumimoji="0" lang="tr-TR" b="0" i="0" u="none" strike="noStrike" cap="none" normalizeH="0" baseline="0" dirty="0" smtClean="0">
                <a:ln>
                  <a:noFill/>
                </a:ln>
                <a:solidFill>
                  <a:srgbClr val="252525"/>
                </a:solidFill>
                <a:effectLst/>
                <a:latin typeface="+mj-lt"/>
                <a:ea typeface="Calibri" pitchFamily="34" charset="0"/>
                <a:cs typeface="Arial" pitchFamily="34" charset="0"/>
              </a:rPr>
              <a:t> dönüşümü; x sinyalin örneklenmiş zaman/mekan </a:t>
            </a:r>
            <a:r>
              <a:rPr kumimoji="0" lang="tr-TR" b="0" i="0" u="none" strike="noStrike" cap="none" normalizeH="0" baseline="0" dirty="0" err="1" smtClean="0">
                <a:ln>
                  <a:noFill/>
                </a:ln>
                <a:solidFill>
                  <a:srgbClr val="252525"/>
                </a:solidFill>
                <a:effectLst/>
                <a:latin typeface="+mj-lt"/>
                <a:ea typeface="Calibri" pitchFamily="34" charset="0"/>
                <a:cs typeface="Arial" pitchFamily="34" charset="0"/>
              </a:rPr>
              <a:t>domenini</a:t>
            </a:r>
            <a:r>
              <a:rPr kumimoji="0" lang="tr-TR" b="0" i="0" u="none" strike="noStrike" cap="none" normalizeH="0" baseline="0" dirty="0" smtClean="0">
                <a:ln>
                  <a:noFill/>
                </a:ln>
                <a:solidFill>
                  <a:srgbClr val="252525"/>
                </a:solidFill>
                <a:effectLst/>
                <a:latin typeface="+mj-lt"/>
                <a:ea typeface="Calibri" pitchFamily="34" charset="0"/>
                <a:cs typeface="Arial" pitchFamily="34" charset="0"/>
              </a:rPr>
              <a:t>, m sinyalin boyut sayısını, n örnek indisi(sayısı) ve k frekans örneklerini simgeler</a:t>
            </a:r>
            <a:r>
              <a:rPr lang="tr-TR" dirty="0" smtClean="0">
                <a:solidFill>
                  <a:srgbClr val="252525"/>
                </a:solidFill>
                <a:latin typeface="+mj-lt"/>
                <a:ea typeface="Calibri" pitchFamily="34" charset="0"/>
                <a:cs typeface="Arial" pitchFamily="34" charset="0"/>
              </a:rPr>
              <a:t>.</a:t>
            </a:r>
            <a:endParaRPr lang="tr-TR" smtClean="0">
              <a:solidFill>
                <a:srgbClr val="252525"/>
              </a:solidFill>
              <a:latin typeface="+mj-lt"/>
              <a:ea typeface="Calibri" pitchFamily="34" charset="0"/>
              <a:cs typeface="Arial" pitchFamily="34" charset="0"/>
            </a:endParaRPr>
          </a:p>
          <a:p>
            <a:pPr algn="just" fontAlgn="base">
              <a:spcBef>
                <a:spcPct val="0"/>
              </a:spcBef>
              <a:spcAft>
                <a:spcPct val="0"/>
              </a:spcAft>
            </a:pPr>
            <a:endParaRPr lang="tr-TR" dirty="0" smtClean="0">
              <a:solidFill>
                <a:srgbClr val="252525"/>
              </a:solidFill>
              <a:latin typeface="+mj-lt"/>
              <a:ea typeface="Calibri" pitchFamily="34" charset="0"/>
              <a:cs typeface="Arial" pitchFamily="34" charset="0"/>
            </a:endParaRPr>
          </a:p>
          <a:p>
            <a:pPr algn="just" fontAlgn="base">
              <a:spcBef>
                <a:spcPct val="0"/>
              </a:spcBef>
              <a:spcAft>
                <a:spcPct val="0"/>
              </a:spcAft>
            </a:pPr>
            <a:r>
              <a:rPr kumimoji="0" lang="tr-TR" b="0" i="0" u="none" strike="noStrike" cap="none" normalizeH="0" dirty="0">
                <a:ln>
                  <a:noFill/>
                </a:ln>
                <a:solidFill>
                  <a:srgbClr val="252525"/>
                </a:solidFill>
                <a:effectLst/>
                <a:latin typeface="+mj-lt"/>
                <a:ea typeface="Calibri" pitchFamily="34" charset="0"/>
                <a:cs typeface="Arial" pitchFamily="34" charset="0"/>
              </a:rPr>
              <a:t> </a:t>
            </a:r>
            <a:r>
              <a:rPr kumimoji="0" lang="tr-TR" b="0" i="0" u="none" strike="noStrike" cap="none" normalizeH="0" dirty="0" smtClean="0">
                <a:ln>
                  <a:noFill/>
                </a:ln>
                <a:solidFill>
                  <a:srgbClr val="252525"/>
                </a:solidFill>
                <a:effectLst/>
                <a:latin typeface="+mj-lt"/>
                <a:ea typeface="Calibri" pitchFamily="34" charset="0"/>
                <a:cs typeface="Arial" pitchFamily="34" charset="0"/>
              </a:rPr>
              <a:t>  </a:t>
            </a:r>
            <a:r>
              <a:rPr kumimoji="0" lang="tr-TR" b="0" i="0" u="none" strike="noStrike" cap="none" normalizeH="0" baseline="0" dirty="0" smtClean="0">
                <a:ln>
                  <a:noFill/>
                </a:ln>
                <a:solidFill>
                  <a:srgbClr val="252525"/>
                </a:solidFill>
                <a:effectLst/>
                <a:latin typeface="+mj-lt"/>
                <a:ea typeface="Calibri" pitchFamily="34" charset="0"/>
                <a:cs typeface="Arial" pitchFamily="34" charset="0"/>
              </a:rPr>
              <a:t>Genel olarak </a:t>
            </a:r>
            <a:r>
              <a:rPr kumimoji="0" lang="tr-TR" b="0" i="0" u="none" strike="noStrike" cap="none" normalizeH="0" baseline="0" dirty="0" err="1" smtClean="0">
                <a:ln>
                  <a:noFill/>
                </a:ln>
                <a:solidFill>
                  <a:srgbClr val="252525"/>
                </a:solidFill>
                <a:effectLst/>
                <a:latin typeface="+mj-lt"/>
                <a:ea typeface="Calibri" pitchFamily="34" charset="0"/>
                <a:cs typeface="Arial" pitchFamily="34" charset="0"/>
              </a:rPr>
              <a:t>fourier</a:t>
            </a:r>
            <a:r>
              <a:rPr kumimoji="0" lang="tr-TR" b="0" i="0" u="none" strike="noStrike" cap="none" normalizeH="0" baseline="0" dirty="0" smtClean="0">
                <a:ln>
                  <a:noFill/>
                </a:ln>
                <a:solidFill>
                  <a:srgbClr val="252525"/>
                </a:solidFill>
                <a:effectLst/>
                <a:latin typeface="+mj-lt"/>
                <a:ea typeface="Calibri" pitchFamily="34" charset="0"/>
                <a:cs typeface="Arial" pitchFamily="34" charset="0"/>
              </a:rPr>
              <a:t> dönüşümüyle aynı fakat algoritma hızlılığı ve hesap karmaşasından dolayı hesaplama sayısını azaltmak için DFT ile aynı görevi yapan </a:t>
            </a:r>
            <a:r>
              <a:rPr kumimoji="0" lang="tr-TR" b="0" i="0" u="none" strike="noStrike" cap="none" normalizeH="0" baseline="0" dirty="0" err="1" smtClean="0">
                <a:ln>
                  <a:noFill/>
                </a:ln>
                <a:solidFill>
                  <a:srgbClr val="252525"/>
                </a:solidFill>
                <a:effectLst/>
                <a:latin typeface="+mj-lt"/>
                <a:ea typeface="Calibri" pitchFamily="34" charset="0"/>
                <a:cs typeface="Arial" pitchFamily="34" charset="0"/>
              </a:rPr>
              <a:t>algoritmik</a:t>
            </a:r>
            <a:r>
              <a:rPr kumimoji="0" lang="tr-TR" b="0" i="0" u="none" strike="noStrike" cap="none" normalizeH="0" dirty="0" smtClean="0">
                <a:ln>
                  <a:noFill/>
                </a:ln>
                <a:solidFill>
                  <a:srgbClr val="252525"/>
                </a:solidFill>
                <a:effectLst/>
                <a:latin typeface="+mj-lt"/>
                <a:ea typeface="Calibri" pitchFamily="34" charset="0"/>
                <a:cs typeface="Arial" pitchFamily="34" charset="0"/>
              </a:rPr>
              <a:t> açıdan daha hızlı olan</a:t>
            </a:r>
            <a:r>
              <a:rPr kumimoji="0" lang="tr-TR" b="0" i="0" u="none" strike="noStrike" cap="none" normalizeH="0" baseline="0" dirty="0" smtClean="0">
                <a:ln>
                  <a:noFill/>
                </a:ln>
                <a:solidFill>
                  <a:srgbClr val="252525"/>
                </a:solidFill>
                <a:effectLst/>
                <a:latin typeface="+mj-lt"/>
                <a:ea typeface="Calibri" pitchFamily="34" charset="0"/>
                <a:cs typeface="Arial" pitchFamily="34" charset="0"/>
              </a:rPr>
              <a:t> hızlı </a:t>
            </a:r>
            <a:r>
              <a:rPr kumimoji="0" lang="tr-TR" b="0" i="0" u="none" strike="noStrike" cap="none" normalizeH="0" baseline="0" dirty="0" err="1" smtClean="0">
                <a:ln>
                  <a:noFill/>
                </a:ln>
                <a:solidFill>
                  <a:srgbClr val="252525"/>
                </a:solidFill>
                <a:effectLst/>
                <a:latin typeface="+mj-lt"/>
                <a:ea typeface="Calibri" pitchFamily="34" charset="0"/>
                <a:cs typeface="Arial" pitchFamily="34" charset="0"/>
              </a:rPr>
              <a:t>fourier</a:t>
            </a:r>
            <a:r>
              <a:rPr kumimoji="0" lang="tr-TR" b="0" i="0" u="none" strike="noStrike" cap="none" normalizeH="0" baseline="0" dirty="0" smtClean="0">
                <a:ln>
                  <a:noFill/>
                </a:ln>
                <a:solidFill>
                  <a:srgbClr val="252525"/>
                </a:solidFill>
                <a:effectLst/>
                <a:latin typeface="+mj-lt"/>
                <a:ea typeface="Calibri" pitchFamily="34" charset="0"/>
                <a:cs typeface="Arial" pitchFamily="34" charset="0"/>
              </a:rPr>
              <a:t> (FFT) tercih edilir.</a:t>
            </a:r>
            <a:endParaRPr kumimoji="0" lang="tr-TR" b="0" i="0" u="none" strike="noStrike" cap="none" normalizeH="0" baseline="0" dirty="0" smtClean="0">
              <a:ln>
                <a:noFill/>
              </a:ln>
              <a:solidFill>
                <a:schemeClr val="tx1"/>
              </a:solidFill>
              <a:effectLst/>
              <a:latin typeface="+mj-lt"/>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24 Dikdörtgen"/>
          <p:cNvSpPr/>
          <p:nvPr/>
        </p:nvSpPr>
        <p:spPr>
          <a:xfrm>
            <a:off x="323528" y="5373216"/>
            <a:ext cx="8460432" cy="646331"/>
          </a:xfrm>
          <a:prstGeom prst="rect">
            <a:avLst/>
          </a:prstGeom>
        </p:spPr>
        <p:txBody>
          <a:bodyPr wrap="square">
            <a:spAutoFit/>
          </a:bodyPr>
          <a:lstStyle/>
          <a:p>
            <a:r>
              <a:rPr lang="tr-TR" dirty="0" err="1" smtClean="0">
                <a:latin typeface="+mj-lt"/>
              </a:rPr>
              <a:t>mxn</a:t>
            </a:r>
            <a:r>
              <a:rPr lang="tr-TR" dirty="0" smtClean="0">
                <a:latin typeface="+mj-lt"/>
              </a:rPr>
              <a:t> </a:t>
            </a:r>
            <a:r>
              <a:rPr lang="tr-TR" dirty="0">
                <a:latin typeface="+mj-lt"/>
              </a:rPr>
              <a:t>boyutlarında 2-D bir görüntü olsun. Eğer işaret dizisi reelse </a:t>
            </a:r>
            <a:r>
              <a:rPr lang="tr-TR" dirty="0" err="1">
                <a:latin typeface="+mj-lt"/>
              </a:rPr>
              <a:t>fourier</a:t>
            </a:r>
            <a:r>
              <a:rPr lang="tr-TR" dirty="0">
                <a:latin typeface="+mj-lt"/>
              </a:rPr>
              <a:t> dönüşümü genelde kompleks sayılardır. </a:t>
            </a:r>
          </a:p>
        </p:txBody>
      </p:sp>
      <p:sp>
        <p:nvSpPr>
          <p:cNvPr id="26" name="25 Dikdörtgen"/>
          <p:cNvSpPr/>
          <p:nvPr/>
        </p:nvSpPr>
        <p:spPr>
          <a:xfrm>
            <a:off x="70992" y="692696"/>
            <a:ext cx="9073008" cy="1477328"/>
          </a:xfrm>
          <a:prstGeom prst="rect">
            <a:avLst/>
          </a:prstGeom>
        </p:spPr>
        <p:txBody>
          <a:bodyPr wrap="square">
            <a:spAutoFit/>
          </a:bodyPr>
          <a:lstStyle/>
          <a:p>
            <a:r>
              <a:rPr lang="tr-TR" b="1" dirty="0" smtClean="0">
                <a:latin typeface="+mj-lt"/>
              </a:rPr>
              <a:t>	2-D </a:t>
            </a:r>
            <a:r>
              <a:rPr lang="tr-TR" b="1" dirty="0" err="1">
                <a:latin typeface="+mj-lt"/>
              </a:rPr>
              <a:t>DFT’nin</a:t>
            </a:r>
            <a:r>
              <a:rPr lang="tr-TR" b="1" dirty="0">
                <a:latin typeface="+mj-lt"/>
              </a:rPr>
              <a:t> bazı özellikleri</a:t>
            </a:r>
          </a:p>
          <a:p>
            <a:r>
              <a:rPr lang="tr-TR" dirty="0">
                <a:latin typeface="+mj-lt"/>
              </a:rPr>
              <a:t>F ve </a:t>
            </a:r>
            <a:r>
              <a:rPr lang="tr-TR" dirty="0" err="1">
                <a:latin typeface="+mj-lt"/>
              </a:rPr>
              <a:t>f’yi</a:t>
            </a:r>
            <a:r>
              <a:rPr lang="tr-TR" dirty="0">
                <a:latin typeface="+mj-lt"/>
              </a:rPr>
              <a:t> hesaplayan denklemlerdeki üstel ifadeleri yandaki gibi ayrıştırabiliriz. Bunun anlamı x ve u ’ya ve y ve v ’ye göre ayrı ayrı işlem yapabiliriz. Yani iki boyutlu DFT tek boyutlu 2 adet DFT işleminden oluşmuştur. </a:t>
            </a:r>
            <a:r>
              <a:rPr lang="tr-TR" dirty="0" smtClean="0">
                <a:latin typeface="+mj-lt"/>
              </a:rPr>
              <a:t>Bunu da </a:t>
            </a:r>
            <a:r>
              <a:rPr lang="tr-TR" dirty="0">
                <a:latin typeface="+mj-lt"/>
              </a:rPr>
              <a:t>resimdeki satırların ve </a:t>
            </a:r>
            <a:r>
              <a:rPr lang="tr-TR" dirty="0" smtClean="0">
                <a:latin typeface="+mj-lt"/>
              </a:rPr>
              <a:t>sütunların </a:t>
            </a:r>
            <a:r>
              <a:rPr lang="tr-TR" dirty="0">
                <a:latin typeface="+mj-lt"/>
              </a:rPr>
              <a:t>ayrı ayrı </a:t>
            </a:r>
            <a:r>
              <a:rPr lang="tr-TR" dirty="0" err="1">
                <a:latin typeface="+mj-lt"/>
              </a:rPr>
              <a:t>DFT’sinin</a:t>
            </a:r>
            <a:r>
              <a:rPr lang="tr-TR" dirty="0">
                <a:latin typeface="+mj-lt"/>
              </a:rPr>
              <a:t> alınıp </a:t>
            </a:r>
            <a:r>
              <a:rPr lang="tr-TR" dirty="0" err="1" smtClean="0">
                <a:latin typeface="+mj-lt"/>
              </a:rPr>
              <a:t>biribirleriyle</a:t>
            </a:r>
            <a:r>
              <a:rPr lang="tr-TR" dirty="0" smtClean="0">
                <a:latin typeface="+mj-lt"/>
              </a:rPr>
              <a:t> </a:t>
            </a:r>
            <a:r>
              <a:rPr lang="tr-TR" dirty="0">
                <a:latin typeface="+mj-lt"/>
              </a:rPr>
              <a:t>ilişkilendirilmesi şeklinde düşünebiliriz.</a:t>
            </a:r>
          </a:p>
        </p:txBody>
      </p:sp>
      <p:pic>
        <p:nvPicPr>
          <p:cNvPr id="22550" name="Picture 22"/>
          <p:cNvPicPr>
            <a:picLocks noChangeAspect="1" noChangeArrowheads="1"/>
          </p:cNvPicPr>
          <p:nvPr/>
        </p:nvPicPr>
        <p:blipFill>
          <a:blip r:embed="rId3" cstate="print"/>
          <a:srcRect/>
          <a:stretch>
            <a:fillRect/>
          </a:stretch>
        </p:blipFill>
        <p:spPr bwMode="auto">
          <a:xfrm>
            <a:off x="2123728" y="2276872"/>
            <a:ext cx="4686300" cy="790575"/>
          </a:xfrm>
          <a:prstGeom prst="rect">
            <a:avLst/>
          </a:prstGeom>
          <a:noFill/>
          <a:ln w="9525">
            <a:noFill/>
            <a:miter lim="800000"/>
            <a:headEnd/>
            <a:tailEnd/>
          </a:ln>
        </p:spPr>
      </p:pic>
      <p:pic>
        <p:nvPicPr>
          <p:cNvPr id="22551" name="Picture 23"/>
          <p:cNvPicPr>
            <a:picLocks noChangeAspect="1" noChangeArrowheads="1"/>
          </p:cNvPicPr>
          <p:nvPr/>
        </p:nvPicPr>
        <p:blipFill>
          <a:blip r:embed="rId4" cstate="print"/>
          <a:srcRect/>
          <a:stretch>
            <a:fillRect/>
          </a:stretch>
        </p:blipFill>
        <p:spPr bwMode="auto">
          <a:xfrm>
            <a:off x="611560" y="3068960"/>
            <a:ext cx="7776864" cy="194544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162</TotalTime>
  <Words>775</Words>
  <Application>Microsoft Office PowerPoint</Application>
  <PresentationFormat>Ekran Gösterisi (4:3)</PresentationFormat>
  <Paragraphs>81</Paragraphs>
  <Slides>10</Slides>
  <Notes>1</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Akış</vt:lpstr>
      <vt:lpstr>ÇOK BOYUTLU İŞARET İŞLEMENİN TEMEL ÖZELLİKLERİ</vt:lpstr>
      <vt:lpstr>İşaret ve İşaret İşleme Nedir?</vt:lpstr>
      <vt:lpstr>Slayt 3</vt:lpstr>
      <vt:lpstr>Çok Boyutlu Sinyaller</vt:lpstr>
      <vt:lpstr>Çok Boyutlu Sinyal İşleme</vt:lpstr>
      <vt:lpstr>Kafes modeli</vt:lpstr>
      <vt:lpstr>Fourier Analizi</vt:lpstr>
      <vt:lpstr>Slayt 8</vt:lpstr>
      <vt:lpstr>Slayt 9</vt:lpstr>
      <vt:lpstr>Filtreleme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yasin</dc:creator>
  <cp:lastModifiedBy>SAKARYA UNIVERSITESI</cp:lastModifiedBy>
  <cp:revision>21</cp:revision>
  <dcterms:created xsi:type="dcterms:W3CDTF">2015-03-30T10:37:35Z</dcterms:created>
  <dcterms:modified xsi:type="dcterms:W3CDTF">2016-04-05T05:51:38Z</dcterms:modified>
</cp:coreProperties>
</file>